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ommentAuthors.xml" ContentType="application/vnd.openxmlformats-officedocument.presentationml.commentAuthor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42" r:id="rId1"/>
  </p:sldMasterIdLst>
  <p:notesMasterIdLst>
    <p:notesMasterId r:id="rId41"/>
  </p:notesMasterIdLst>
  <p:sldIdLst>
    <p:sldId id="257" r:id="rId2"/>
    <p:sldId id="293" r:id="rId3"/>
    <p:sldId id="259" r:id="rId4"/>
    <p:sldId id="298" r:id="rId5"/>
    <p:sldId id="260" r:id="rId6"/>
    <p:sldId id="336" r:id="rId7"/>
    <p:sldId id="337" r:id="rId8"/>
    <p:sldId id="338" r:id="rId9"/>
    <p:sldId id="262" r:id="rId10"/>
    <p:sldId id="263" r:id="rId11"/>
    <p:sldId id="264" r:id="rId12"/>
    <p:sldId id="265" r:id="rId13"/>
    <p:sldId id="266" r:id="rId14"/>
    <p:sldId id="301" r:id="rId15"/>
    <p:sldId id="300" r:id="rId16"/>
    <p:sldId id="302" r:id="rId17"/>
    <p:sldId id="303" r:id="rId18"/>
    <p:sldId id="299" r:id="rId19"/>
    <p:sldId id="294" r:id="rId20"/>
    <p:sldId id="321" r:id="rId21"/>
    <p:sldId id="325" r:id="rId22"/>
    <p:sldId id="327" r:id="rId23"/>
    <p:sldId id="329" r:id="rId24"/>
    <p:sldId id="335" r:id="rId25"/>
    <p:sldId id="273" r:id="rId26"/>
    <p:sldId id="319" r:id="rId27"/>
    <p:sldId id="306" r:id="rId28"/>
    <p:sldId id="307" r:id="rId29"/>
    <p:sldId id="309" r:id="rId30"/>
    <p:sldId id="312" r:id="rId31"/>
    <p:sldId id="313" r:id="rId32"/>
    <p:sldId id="314" r:id="rId33"/>
    <p:sldId id="315" r:id="rId34"/>
    <p:sldId id="316" r:id="rId35"/>
    <p:sldId id="317" r:id="rId36"/>
    <p:sldId id="295" r:id="rId37"/>
    <p:sldId id="304" r:id="rId38"/>
    <p:sldId id="297" r:id="rId39"/>
    <p:sldId id="305" r:id="rId4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aurav Kumar" initials="GK" lastIdx="1" clrIdx="0">
    <p:extLst>
      <p:ext uri="{19B8F6BF-5375-455C-9EA6-DF929625EA0E}">
        <p15:presenceInfo xmlns:p15="http://schemas.microsoft.com/office/powerpoint/2012/main" xmlns="" userId="003f239f0751909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006600"/>
  </p:clrMru>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8" d="100"/>
          <a:sy n="88" d="100"/>
        </p:scale>
        <p:origin x="-466" y="-77"/>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image1.png>
</file>

<file path=ppt/media/image10.png>
</file>

<file path=ppt/media/image11.png>
</file>

<file path=ppt/media/image12.png>
</file>

<file path=ppt/media/image13.jpeg>
</file>

<file path=ppt/media/image14.jpeg>
</file>

<file path=ppt/media/image15.jpe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A34F65-5BFA-49B2-A6C9-883BBBE65037}" type="datetimeFigureOut">
              <a:rPr lang="en-IN" smtClean="0"/>
              <a:pPr/>
              <a:t>25-11-2020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5984EE-B6FB-4C4C-BA0E-E5E031BB011A}" type="slidenum">
              <a:rPr lang="en-IN" smtClean="0"/>
              <a:pPr/>
              <a:t>‹#›</a:t>
            </a:fld>
            <a:endParaRPr lang="en-IN"/>
          </a:p>
        </p:txBody>
      </p:sp>
    </p:spTree>
    <p:extLst>
      <p:ext uri="{BB962C8B-B14F-4D97-AF65-F5344CB8AC3E}">
        <p14:creationId xmlns:p14="http://schemas.microsoft.com/office/powerpoint/2010/main" xmlns="" val="32403421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234CE62-1B56-48D0-BF26-09C88EC6E3AD}" type="datetimeFigureOut">
              <a:rPr lang="en-IN" smtClean="0"/>
              <a:pPr/>
              <a:t>25-11-2020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xmlns="" val="31289810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34CE62-1B56-48D0-BF26-09C88EC6E3AD}" type="datetimeFigureOut">
              <a:rPr lang="en-IN" smtClean="0"/>
              <a:pPr/>
              <a:t>25-11-2020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xmlns="" val="10827424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34CE62-1B56-48D0-BF26-09C88EC6E3AD}" type="datetimeFigureOut">
              <a:rPr lang="en-IN" smtClean="0"/>
              <a:pPr/>
              <a:t>25-11-2020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xmlns="" val="22215590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34CE62-1B56-48D0-BF26-09C88EC6E3AD}" type="datetimeFigureOut">
              <a:rPr lang="en-IN" smtClean="0"/>
              <a:pPr/>
              <a:t>25-11-2020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xmlns="" val="21078412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34CE62-1B56-48D0-BF26-09C88EC6E3AD}" type="datetimeFigureOut">
              <a:rPr lang="en-IN" smtClean="0"/>
              <a:pPr/>
              <a:t>25-11-2020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xmlns="" val="26335300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34CE62-1B56-48D0-BF26-09C88EC6E3AD}" type="datetimeFigureOut">
              <a:rPr lang="en-IN" smtClean="0"/>
              <a:pPr/>
              <a:t>25-11-2020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xmlns="" val="27026789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34CE62-1B56-48D0-BF26-09C88EC6E3AD}" type="datetimeFigureOut">
              <a:rPr lang="en-IN" smtClean="0"/>
              <a:pPr/>
              <a:t>25-11-2020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xmlns="" val="1422295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34CE62-1B56-48D0-BF26-09C88EC6E3AD}" type="datetimeFigureOut">
              <a:rPr lang="en-IN" smtClean="0"/>
              <a:pPr/>
              <a:t>25-11-2020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xmlns="" val="28212181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34CE62-1B56-48D0-BF26-09C88EC6E3AD}" type="datetimeFigureOut">
              <a:rPr lang="en-IN" smtClean="0"/>
              <a:pPr/>
              <a:t>25-11-2020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xmlns="" val="23615110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34CE62-1B56-48D0-BF26-09C88EC6E3AD}" type="datetimeFigureOut">
              <a:rPr lang="en-IN" smtClean="0"/>
              <a:pPr/>
              <a:t>25-11-2020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xmlns="" val="34978590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234CE62-1B56-48D0-BF26-09C88EC6E3AD}" type="datetimeFigureOut">
              <a:rPr lang="en-IN" smtClean="0"/>
              <a:pPr/>
              <a:t>25-11-2020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xmlns="" val="22096723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234CE62-1B56-48D0-BF26-09C88EC6E3AD}" type="datetimeFigureOut">
              <a:rPr lang="en-IN" smtClean="0"/>
              <a:pPr/>
              <a:t>25-11-2020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xmlns="" val="20556338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234CE62-1B56-48D0-BF26-09C88EC6E3AD}" type="datetimeFigureOut">
              <a:rPr lang="en-IN" smtClean="0"/>
              <a:pPr/>
              <a:t>25-11-2020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xmlns="" val="2947401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34CE62-1B56-48D0-BF26-09C88EC6E3AD}" type="datetimeFigureOut">
              <a:rPr lang="en-IN" smtClean="0"/>
              <a:pPr/>
              <a:t>25-11-2020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xmlns="" val="25857693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34CE62-1B56-48D0-BF26-09C88EC6E3AD}" type="datetimeFigureOut">
              <a:rPr lang="en-IN" smtClean="0"/>
              <a:pPr/>
              <a:t>25-11-2020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xmlns="" val="2282002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234CE62-1B56-48D0-BF26-09C88EC6E3AD}" type="datetimeFigureOut">
              <a:rPr lang="en-IN" smtClean="0"/>
              <a:pPr/>
              <a:t>25-11-2020</a:t>
            </a:fld>
            <a:endParaRPr lang="en-IN"/>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xmlns="" val="25801477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234CE62-1B56-48D0-BF26-09C88EC6E3AD}" type="datetimeFigureOut">
              <a:rPr lang="en-IN" smtClean="0"/>
              <a:pPr/>
              <a:t>25-11-2020</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03AA3200-EA48-430E-BD95-500469FE8147}" type="slidenum">
              <a:rPr lang="en-IN" smtClean="0"/>
              <a:pPr/>
              <a:t>‹#›</a:t>
            </a:fld>
            <a:endParaRPr lang="en-IN"/>
          </a:p>
        </p:txBody>
      </p:sp>
    </p:spTree>
    <p:extLst>
      <p:ext uri="{BB962C8B-B14F-4D97-AF65-F5344CB8AC3E}">
        <p14:creationId xmlns:p14="http://schemas.microsoft.com/office/powerpoint/2010/main" xmlns="" val="1745083529"/>
      </p:ext>
    </p:extLst>
  </p:cSld>
  <p:clrMap bg1="dk1" tx1="lt1" bg2="dk2" tx2="lt2" accent1="accent1" accent2="accent2" accent3="accent3" accent4="accent4" accent5="accent5" accent6="accent6" hlink="hlink" folHlink="folHlink"/>
  <p:sldLayoutIdLst>
    <p:sldLayoutId id="2147484243" r:id="rId1"/>
    <p:sldLayoutId id="2147484244" r:id="rId2"/>
    <p:sldLayoutId id="2147484245" r:id="rId3"/>
    <p:sldLayoutId id="2147484246" r:id="rId4"/>
    <p:sldLayoutId id="2147484247" r:id="rId5"/>
    <p:sldLayoutId id="2147484248" r:id="rId6"/>
    <p:sldLayoutId id="2147484249" r:id="rId7"/>
    <p:sldLayoutId id="2147484250" r:id="rId8"/>
    <p:sldLayoutId id="2147484251" r:id="rId9"/>
    <p:sldLayoutId id="2147484252" r:id="rId10"/>
    <p:sldLayoutId id="2147484253" r:id="rId11"/>
    <p:sldLayoutId id="2147484254" r:id="rId12"/>
    <p:sldLayoutId id="2147484255" r:id="rId13"/>
    <p:sldLayoutId id="2147484256" r:id="rId14"/>
    <p:sldLayoutId id="2147484257" r:id="rId15"/>
    <p:sldLayoutId id="2147484258"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socket.io/" TargetMode="External"/><Relationship Id="rId2" Type="http://schemas.openxmlformats.org/officeDocument/2006/relationships/hyperlink" Target="https://nodejs.org/en/" TargetMode="External"/><Relationship Id="rId1" Type="http://schemas.openxmlformats.org/officeDocument/2006/relationships/slideLayout" Target="../slideLayouts/slideLayout2.xml"/><Relationship Id="rId4" Type="http://schemas.openxmlformats.org/officeDocument/2006/relationships/hyperlink" Target="https://youtu.be/JnvKXcSI7y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5DDAC296-FF52-45DB-8663-2EEF96D6BCDE}"/>
              </a:ext>
            </a:extLst>
          </p:cNvPr>
          <p:cNvSpPr txBox="1"/>
          <p:nvPr/>
        </p:nvSpPr>
        <p:spPr>
          <a:xfrm>
            <a:off x="1676235" y="1165262"/>
            <a:ext cx="7119898" cy="830997"/>
          </a:xfrm>
          <a:prstGeom prst="rect">
            <a:avLst/>
          </a:prstGeom>
          <a:noFill/>
        </p:spPr>
        <p:txBody>
          <a:bodyPr wrap="square" rtlCol="0">
            <a:spAutoFit/>
          </a:bodyPr>
          <a:lstStyle/>
          <a:p>
            <a:pPr algn="ctr"/>
            <a:r>
              <a:rPr lang="en-IN" sz="2400" dirty="0">
                <a:solidFill>
                  <a:srgbClr val="92D05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Department of Computer Engineering &amp; Applications</a:t>
            </a:r>
          </a:p>
          <a:p>
            <a:endParaRPr lang="en-IN" sz="2400" dirty="0">
              <a:solidFill>
                <a:srgbClr val="92D050"/>
              </a:solidFill>
            </a:endParaRPr>
          </a:p>
        </p:txBody>
      </p:sp>
      <p:pic>
        <p:nvPicPr>
          <p:cNvPr id="6" name="Picture 5">
            <a:extLst>
              <a:ext uri="{FF2B5EF4-FFF2-40B4-BE49-F238E27FC236}">
                <a16:creationId xmlns:a16="http://schemas.microsoft.com/office/drawing/2014/main" xmlns="" id="{F805F752-45E4-4B4C-96F2-896D5D45BDD9}"/>
              </a:ext>
            </a:extLst>
          </p:cNvPr>
          <p:cNvPicPr/>
          <p:nvPr/>
        </p:nvPicPr>
        <p:blipFill>
          <a:blip r:embed="rId2" cstate="print"/>
          <a:srcRect/>
          <a:stretch>
            <a:fillRect/>
          </a:stretch>
        </p:blipFill>
        <p:spPr bwMode="auto">
          <a:xfrm>
            <a:off x="3729988" y="1996260"/>
            <a:ext cx="2249715" cy="2278822"/>
          </a:xfrm>
          <a:prstGeom prst="rect">
            <a:avLst/>
          </a:prstGeom>
          <a:noFill/>
          <a:ln w="9525">
            <a:noFill/>
            <a:miter lim="800000"/>
            <a:headEnd/>
            <a:tailEnd/>
          </a:ln>
        </p:spPr>
      </p:pic>
      <p:sp>
        <p:nvSpPr>
          <p:cNvPr id="7" name="TextBox 6">
            <a:extLst>
              <a:ext uri="{FF2B5EF4-FFF2-40B4-BE49-F238E27FC236}">
                <a16:creationId xmlns:a16="http://schemas.microsoft.com/office/drawing/2014/main" xmlns="" id="{5268C9B9-BA11-4ABF-93FD-C3146C542E72}"/>
              </a:ext>
            </a:extLst>
          </p:cNvPr>
          <p:cNvSpPr txBox="1"/>
          <p:nvPr/>
        </p:nvSpPr>
        <p:spPr>
          <a:xfrm>
            <a:off x="2488836" y="4690581"/>
            <a:ext cx="4732020" cy="1220847"/>
          </a:xfrm>
          <a:prstGeom prst="rect">
            <a:avLst/>
          </a:prstGeom>
          <a:noFill/>
        </p:spPr>
        <p:txBody>
          <a:bodyPr wrap="square" rtlCol="0">
            <a:spAutoFit/>
          </a:bodyPr>
          <a:lstStyle/>
          <a:p>
            <a:pPr algn="ctr">
              <a:spcAft>
                <a:spcPts val="800"/>
              </a:spcAft>
            </a:pPr>
            <a:r>
              <a:rPr lang="en-US" sz="2000" b="1" dirty="0">
                <a:solidFill>
                  <a:srgbClr val="92D050"/>
                </a:solidFill>
                <a:effectLst/>
                <a:latin typeface="Aparajita" panose="02020603050405020304" pitchFamily="18" charset="0"/>
                <a:ea typeface="Calibri" panose="020F0502020204030204" pitchFamily="34" charset="0"/>
                <a:cs typeface="Aparajita" panose="02020603050405020304" pitchFamily="18" charset="0"/>
              </a:rPr>
              <a:t>GLA University</a:t>
            </a:r>
            <a:endParaRPr lang="en-IN" sz="2000" b="1" dirty="0">
              <a:solidFill>
                <a:srgbClr val="92D050"/>
              </a:solidFill>
              <a:latin typeface="Aparajita" panose="02020603050405020304" pitchFamily="18" charset="0"/>
              <a:ea typeface="Calibri" panose="020F0502020204030204" pitchFamily="34" charset="0"/>
              <a:cs typeface="Aparajita" panose="02020603050405020304" pitchFamily="18" charset="0"/>
            </a:endParaRPr>
          </a:p>
          <a:p>
            <a:pPr algn="ctr">
              <a:spcAft>
                <a:spcPts val="800"/>
              </a:spcAft>
            </a:pPr>
            <a:r>
              <a:rPr lang="en-US" sz="2000" b="1" dirty="0">
                <a:solidFill>
                  <a:srgbClr val="92D050"/>
                </a:solidFill>
                <a:effectLst/>
                <a:latin typeface="Aparajita" panose="02020603050405020304" pitchFamily="18" charset="0"/>
                <a:ea typeface="Calibri" panose="020F0502020204030204" pitchFamily="34" charset="0"/>
                <a:cs typeface="Aparajita" panose="02020603050405020304" pitchFamily="18" charset="0"/>
              </a:rPr>
              <a:t>Mathura- 281406, INDIA</a:t>
            </a:r>
            <a:endParaRPr lang="en-IN" sz="2000" b="1" dirty="0">
              <a:solidFill>
                <a:srgbClr val="92D050"/>
              </a:solidFill>
              <a:effectLst/>
              <a:latin typeface="Aparajita" panose="02020603050405020304" pitchFamily="18" charset="0"/>
              <a:ea typeface="Calibri" panose="020F0502020204030204" pitchFamily="34" charset="0"/>
              <a:cs typeface="Aparajita" panose="02020603050405020304" pitchFamily="18" charset="0"/>
            </a:endParaRPr>
          </a:p>
          <a:p>
            <a:pPr algn="ctr"/>
            <a:r>
              <a:rPr lang="en-US" sz="2000" b="1" dirty="0">
                <a:solidFill>
                  <a:srgbClr val="92D050"/>
                </a:solidFill>
                <a:effectLst/>
                <a:latin typeface="Aparajita" panose="02020603050405020304" pitchFamily="18" charset="0"/>
                <a:ea typeface="Calibri" panose="020F0502020204030204" pitchFamily="34" charset="0"/>
                <a:cs typeface="Aparajita" panose="02020603050405020304" pitchFamily="18" charset="0"/>
              </a:rPr>
              <a:t>2020-21</a:t>
            </a:r>
            <a:endParaRPr lang="en-IN" sz="2000" b="1" dirty="0">
              <a:solidFill>
                <a:srgbClr val="92D050"/>
              </a:solidFill>
              <a:latin typeface="Aparajita" panose="02020603050405020304" pitchFamily="18" charset="0"/>
              <a:cs typeface="Aparajita" panose="02020603050405020304" pitchFamily="18" charset="0"/>
            </a:endParaRPr>
          </a:p>
        </p:txBody>
      </p:sp>
    </p:spTree>
    <p:extLst>
      <p:ext uri="{BB962C8B-B14F-4D97-AF65-F5344CB8AC3E}">
        <p14:creationId xmlns:p14="http://schemas.microsoft.com/office/powerpoint/2010/main" xmlns="" val="3692400584"/>
      </p:ext>
    </p:extLst>
  </p:cSld>
  <p:clrMapOvr>
    <a:masterClrMapping/>
  </p:clrMapOvr>
  <p:transition spd="slow">
    <p:randomBar dir="ver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DF86034-AD34-4956-846C-B7360988A436}"/>
              </a:ext>
            </a:extLst>
          </p:cNvPr>
          <p:cNvSpPr>
            <a:spLocks noGrp="1"/>
          </p:cNvSpPr>
          <p:nvPr>
            <p:ph type="title"/>
          </p:nvPr>
        </p:nvSpPr>
        <p:spPr>
          <a:xfrm>
            <a:off x="599661" y="3286193"/>
            <a:ext cx="8716617" cy="1839085"/>
          </a:xfrm>
        </p:spPr>
        <p:txBody>
          <a:bodyPr>
            <a:noAutofit/>
          </a:bodyPr>
          <a:lstStyle/>
          <a:p>
            <a:r>
              <a:rPr lang="en-US" sz="4800" b="1" dirty="0">
                <a:solidFill>
                  <a:schemeClr val="accent1">
                    <a:lumMod val="40000"/>
                    <a:lumOff val="60000"/>
                  </a:schemeClr>
                </a:solidFill>
                <a:effectLst/>
                <a:latin typeface="Times New Roman" panose="02020603050405020304" pitchFamily="18" charset="0"/>
                <a:ea typeface="Verdana" panose="020B0604030504040204" pitchFamily="34" charset="0"/>
                <a:cs typeface="Arial" panose="020B0604020202020204" pitchFamily="34" charset="0"/>
              </a:rPr>
              <a:t>Technical Knowledge required</a:t>
            </a:r>
            <a:r>
              <a:rPr lang="en-IN" sz="4800" dirty="0">
                <a:solidFill>
                  <a:srgbClr val="0070C0"/>
                </a:solidFill>
                <a:effectLst/>
                <a:latin typeface="Calibri" panose="020F0502020204030204" pitchFamily="34" charset="0"/>
                <a:ea typeface="Calibri" panose="020F0502020204030204" pitchFamily="34" charset="0"/>
                <a:cs typeface="Arial" panose="020B0604020202020204" pitchFamily="34" charset="0"/>
              </a:rPr>
              <a:t/>
            </a:r>
            <a:br>
              <a:rPr lang="en-IN" sz="4800" dirty="0">
                <a:solidFill>
                  <a:srgbClr val="0070C0"/>
                </a:solidFill>
                <a:effectLst/>
                <a:latin typeface="Calibri" panose="020F0502020204030204" pitchFamily="34" charset="0"/>
                <a:ea typeface="Calibri" panose="020F0502020204030204" pitchFamily="34" charset="0"/>
                <a:cs typeface="Arial" panose="020B0604020202020204" pitchFamily="34" charset="0"/>
              </a:rPr>
            </a:br>
            <a:endParaRPr lang="en-IN" sz="4800" dirty="0">
              <a:solidFill>
                <a:srgbClr val="0070C0"/>
              </a:solidFill>
            </a:endParaRPr>
          </a:p>
        </p:txBody>
      </p:sp>
    </p:spTree>
    <p:extLst>
      <p:ext uri="{BB962C8B-B14F-4D97-AF65-F5344CB8AC3E}">
        <p14:creationId xmlns:p14="http://schemas.microsoft.com/office/powerpoint/2010/main" xmlns="" val="137143605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7506038D-01A0-420E-8E91-0454B8E5AADE}"/>
              </a:ext>
            </a:extLst>
          </p:cNvPr>
          <p:cNvSpPr>
            <a:spLocks noGrp="1"/>
          </p:cNvSpPr>
          <p:nvPr>
            <p:ph idx="1"/>
          </p:nvPr>
        </p:nvSpPr>
        <p:spPr>
          <a:xfrm>
            <a:off x="705678" y="1385853"/>
            <a:ext cx="8623852" cy="4351338"/>
          </a:xfrm>
        </p:spPr>
        <p:txBody>
          <a:bodyPr>
            <a:normAutofit/>
          </a:bodyPr>
          <a:lstStyle/>
          <a:p>
            <a:pPr marL="342900" lvl="0" indent="-342900" rtl="0">
              <a:lnSpc>
                <a:spcPct val="115000"/>
              </a:lnSpc>
              <a:spcAft>
                <a:spcPts val="1000"/>
              </a:spcAft>
              <a:buClr>
                <a:schemeClr val="accent1">
                  <a:lumMod val="60000"/>
                  <a:lumOff val="40000"/>
                </a:schemeClr>
              </a:buClr>
              <a:buFont typeface="+mj-lt"/>
              <a:buAutoNum type="arabicPeriod"/>
            </a:pPr>
            <a:r>
              <a:rPr lang="en-US"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HTML</a:t>
            </a:r>
            <a:endParaRPr lang="en-IN" sz="1800"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HTML stands for Hyper Text Mark-up Language</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HTML is the standard mark-up language for creating Web pages</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HTML describes the structure of a Web page</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HTML consists of a series of elements</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HTML elements tell the browser how to display the content</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HTML elements label pieces of content such as "this is a heading", "this is a paragraph", "this is a link", etc.</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endParaRPr lang="en-IN" dirty="0">
              <a:solidFill>
                <a:schemeClr val="accent1">
                  <a:lumMod val="60000"/>
                  <a:lumOff val="40000"/>
                </a:schemeClr>
              </a:solidFill>
            </a:endParaRPr>
          </a:p>
        </p:txBody>
      </p:sp>
    </p:spTree>
    <p:extLst>
      <p:ext uri="{BB962C8B-B14F-4D97-AF65-F5344CB8AC3E}">
        <p14:creationId xmlns:p14="http://schemas.microsoft.com/office/powerpoint/2010/main" xmlns="" val="138145691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1B77D5D7-2979-4E30-9179-0642D0486636}"/>
              </a:ext>
            </a:extLst>
          </p:cNvPr>
          <p:cNvSpPr>
            <a:spLocks noGrp="1"/>
          </p:cNvSpPr>
          <p:nvPr>
            <p:ph idx="1"/>
          </p:nvPr>
        </p:nvSpPr>
        <p:spPr>
          <a:xfrm>
            <a:off x="700827" y="1386209"/>
            <a:ext cx="8596668" cy="3880773"/>
          </a:xfrm>
        </p:spPr>
        <p:txBody>
          <a:bodyPr/>
          <a:lstStyle/>
          <a:p>
            <a:pPr marL="0" lvl="0" indent="0" rtl="0">
              <a:lnSpc>
                <a:spcPct val="115000"/>
              </a:lnSpc>
              <a:spcAft>
                <a:spcPts val="1000"/>
              </a:spcAft>
              <a:buNone/>
            </a:pPr>
            <a:r>
              <a:rPr lang="en-US"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2.    CSS</a:t>
            </a:r>
            <a:endParaRPr lang="en-IN" sz="1800" b="1"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CSS stands for Cascading Style Sheets</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CSS describes how HTML elements are to be displayed on screen, paper, or in other media</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CSS saves a lot of work. It can control the layout of multiple web pages all at once</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External stylesheets are stored in CSS files</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xmlns="" val="11575610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0BA81DFA-50D3-42BF-A917-61A30B4C2320}"/>
              </a:ext>
            </a:extLst>
          </p:cNvPr>
          <p:cNvSpPr txBox="1"/>
          <p:nvPr/>
        </p:nvSpPr>
        <p:spPr>
          <a:xfrm>
            <a:off x="894865" y="1615170"/>
            <a:ext cx="6406479" cy="3627660"/>
          </a:xfrm>
          <a:prstGeom prst="rect">
            <a:avLst/>
          </a:prstGeom>
          <a:noFill/>
        </p:spPr>
        <p:txBody>
          <a:bodyPr wrap="square" rtlCol="0">
            <a:spAutoFit/>
          </a:bodyPr>
          <a:lstStyle/>
          <a:p>
            <a:pPr lvl="0" rtl="0">
              <a:lnSpc>
                <a:spcPct val="115000"/>
              </a:lnSpc>
            </a:pPr>
            <a:r>
              <a:rPr lang="en-US"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3.     JavaScript</a:t>
            </a:r>
            <a:endParaRPr lang="en-IN" sz="1800"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endParaRPr>
          </a:p>
          <a:p>
            <a:pPr marL="457200">
              <a:lnSpc>
                <a:spcPct val="115000"/>
              </a:lnSpc>
            </a:pPr>
            <a:r>
              <a:rPr lang="en-US" sz="1800" b="1" dirty="0">
                <a:effectLst/>
                <a:latin typeface="Times New Roman" panose="02020603050405020304" pitchFamily="18" charset="0"/>
                <a:ea typeface="Verdana" panose="020B0604030504040204" pitchFamily="34" charset="0"/>
                <a:cs typeface="Arial" panose="020B0604020202020204" pitchFamily="34" charset="0"/>
              </a:rPr>
              <a:t> </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marL="457200">
              <a:lnSpc>
                <a:spcPct val="150000"/>
              </a:lnSpc>
              <a:spcAft>
                <a:spcPts val="10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JavaScript is a very powerful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client-side scripting language</a:t>
            </a:r>
            <a:r>
              <a:rPr lang="en-US" sz="1800" b="1" dirty="0">
                <a:effectLst/>
                <a:latin typeface="Times New Roman" panose="02020603050405020304" pitchFamily="18" charset="0"/>
                <a:ea typeface="Calibri" panose="020F0502020204030204" pitchFamily="34" charset="0"/>
                <a:cs typeface="Arial" panose="020B0604020202020204" pitchFamily="34" charset="0"/>
              </a:rPr>
              <a:t>.</a:t>
            </a:r>
            <a:r>
              <a:rPr lang="en-US" sz="1800" dirty="0">
                <a:effectLst/>
                <a:latin typeface="Times New Roman" panose="02020603050405020304" pitchFamily="18" charset="0"/>
                <a:ea typeface="Calibri" panose="020F0502020204030204" pitchFamily="34" charset="0"/>
                <a:cs typeface="Arial" panose="020B0604020202020204" pitchFamily="34" charset="0"/>
              </a:rPr>
              <a:t> JavaScript is used mainly for enhancing the interaction of a user with the webpage. In other words, you can make your webpage more lively and interactive, with the help of JavaScript. JavaScript is also being used widely in game development </a:t>
            </a:r>
            <a:r>
              <a:rPr lang="en-US" dirty="0">
                <a:latin typeface="Times New Roman" panose="02020603050405020304" pitchFamily="18" charset="0"/>
                <a:ea typeface="Calibri" panose="020F0502020204030204" pitchFamily="34" charset="0"/>
                <a:cs typeface="Arial" panose="020B0604020202020204" pitchFamily="34" charset="0"/>
              </a:rPr>
              <a:t>and mobile a</a:t>
            </a:r>
            <a:r>
              <a:rPr lang="en-US" sz="1800" dirty="0">
                <a:effectLst/>
                <a:latin typeface="Times New Roman" panose="02020603050405020304" pitchFamily="18" charset="0"/>
                <a:ea typeface="Calibri" panose="020F0502020204030204" pitchFamily="34" charset="0"/>
                <a:cs typeface="Arial" panose="020B0604020202020204" pitchFamily="34" charset="0"/>
              </a:rPr>
              <a:t>pplication development.</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xmlns="" val="20722906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82CFD0FC-2A2A-429A-9DA5-1A99FE00E901}"/>
              </a:ext>
            </a:extLst>
          </p:cNvPr>
          <p:cNvSpPr txBox="1"/>
          <p:nvPr/>
        </p:nvSpPr>
        <p:spPr>
          <a:xfrm>
            <a:off x="894865" y="1124840"/>
            <a:ext cx="7347987" cy="3236271"/>
          </a:xfrm>
          <a:prstGeom prst="rect">
            <a:avLst/>
          </a:prstGeom>
          <a:noFill/>
        </p:spPr>
        <p:txBody>
          <a:bodyPr wrap="square" rtlCol="0">
            <a:spAutoFit/>
          </a:bodyPr>
          <a:lstStyle/>
          <a:p>
            <a:pPr lvl="0" rtl="0">
              <a:lnSpc>
                <a:spcPct val="115000"/>
              </a:lnSpc>
            </a:pPr>
            <a:r>
              <a:rPr lang="en-US" b="1" dirty="0">
                <a:solidFill>
                  <a:srgbClr val="0070C0"/>
                </a:solidFill>
                <a:latin typeface="Times New Roman" panose="02020603050405020304" pitchFamily="18" charset="0"/>
                <a:ea typeface="Verdana" panose="020B0604030504040204" pitchFamily="34" charset="0"/>
                <a:cs typeface="Arial" panose="020B0604020202020204" pitchFamily="34" charset="0"/>
              </a:rPr>
              <a:t>4</a:t>
            </a:r>
            <a:r>
              <a:rPr lang="en-US" sz="1800" b="1" dirty="0">
                <a:solidFill>
                  <a:srgbClr val="0070C0"/>
                </a:solidFill>
                <a:effectLst/>
                <a:latin typeface="Times New Roman" panose="02020603050405020304" pitchFamily="18" charset="0"/>
                <a:ea typeface="Verdana" panose="020B0604030504040204" pitchFamily="34" charset="0"/>
                <a:cs typeface="Arial" panose="020B0604020202020204" pitchFamily="34" charset="0"/>
              </a:rPr>
              <a:t>.     </a:t>
            </a:r>
            <a:r>
              <a:rPr lang="en-IN" sz="1800" b="1" dirty="0">
                <a:solidFill>
                  <a:srgbClr val="0070C0"/>
                </a:solidFill>
                <a:effectLst/>
                <a:latin typeface="Times New Roman" panose="02020603050405020304" pitchFamily="18" charset="0"/>
                <a:ea typeface="Verdana" panose="020B0604030504040204" pitchFamily="34" charset="0"/>
                <a:cs typeface="Arial" panose="020B0604020202020204" pitchFamily="34" charset="0"/>
              </a:rPr>
              <a:t>Node.js</a:t>
            </a:r>
            <a:endParaRPr lang="en-IN" sz="1800" dirty="0">
              <a:solidFill>
                <a:srgbClr val="0070C0"/>
              </a:solidFill>
              <a:effectLst/>
              <a:latin typeface="Calibri" panose="020F0502020204030204" pitchFamily="34" charset="0"/>
              <a:ea typeface="Calibri" panose="020F0502020204030204" pitchFamily="34" charset="0"/>
              <a:cs typeface="Arial" panose="020B0604020202020204" pitchFamily="34" charset="0"/>
            </a:endParaRPr>
          </a:p>
          <a:p>
            <a:pPr marL="457200">
              <a:lnSpc>
                <a:spcPct val="115000"/>
              </a:lnSpc>
            </a:pPr>
            <a:r>
              <a:rPr lang="en-US" sz="1800" b="1" dirty="0">
                <a:effectLst/>
                <a:latin typeface="Times New Roman" panose="02020603050405020304" pitchFamily="18" charset="0"/>
                <a:ea typeface="Verdana" panose="020B0604030504040204" pitchFamily="34" charset="0"/>
                <a:cs typeface="Arial" panose="020B0604020202020204" pitchFamily="34" charset="0"/>
              </a:rPr>
              <a:t> </a:t>
            </a:r>
            <a:endParaRPr lang="en-IN" b="1" dirty="0">
              <a:latin typeface="Calibri" panose="020F0502020204030204" pitchFamily="34" charset="0"/>
              <a:ea typeface="Verdana" panose="020B0604030504040204" pitchFamily="34" charset="0"/>
              <a:cs typeface="Arial" panose="020B0604020202020204" pitchFamily="34" charset="0"/>
            </a:endParaRPr>
          </a:p>
          <a:p>
            <a:pPr marL="457200">
              <a:lnSpc>
                <a:spcPct val="115000"/>
              </a:lnSpc>
            </a:pPr>
            <a:r>
              <a:rPr lang="en-US" sz="1800" dirty="0">
                <a:effectLst/>
                <a:latin typeface="Times New Roman" panose="02020603050405020304" pitchFamily="18" charset="0"/>
                <a:ea typeface="Times New Roman" panose="02020603050405020304" pitchFamily="18" charset="0"/>
              </a:rPr>
              <a:t>This is in contrast to today's more common concurrency model, in which OS threads are employed. Thread-based networking is relatively inefficient and very difficult to use. Furthermore, users of Node.js are free from worries of dead-locking the process, since there are no locks. Almost no function in Node.js directly performs I/O, so the process never blocks. Because nothing blocks, scalable systems are very reasonable to develop in Node.js.</a:t>
            </a:r>
            <a:endParaRPr lang="en-IN" sz="1800" dirty="0">
              <a:effectLst/>
              <a:latin typeface="Times New Roman" panose="02020603050405020304" pitchFamily="18" charset="0"/>
              <a:ea typeface="Times New Roman" panose="02020603050405020304" pitchFamily="18" charset="0"/>
            </a:endParaRPr>
          </a:p>
          <a:p>
            <a:endParaRPr lang="en-IN" dirty="0"/>
          </a:p>
        </p:txBody>
      </p:sp>
      <p:sp>
        <p:nvSpPr>
          <p:cNvPr id="5" name="TextBox 4">
            <a:extLst>
              <a:ext uri="{FF2B5EF4-FFF2-40B4-BE49-F238E27FC236}">
                <a16:creationId xmlns:a16="http://schemas.microsoft.com/office/drawing/2014/main" xmlns="" id="{0B6CDF29-401B-4E0D-B2E5-83DB2C1263DC}"/>
              </a:ext>
            </a:extLst>
          </p:cNvPr>
          <p:cNvSpPr txBox="1"/>
          <p:nvPr/>
        </p:nvSpPr>
        <p:spPr>
          <a:xfrm>
            <a:off x="894865" y="4692415"/>
            <a:ext cx="7135952" cy="1477328"/>
          </a:xfrm>
          <a:prstGeom prst="rect">
            <a:avLst/>
          </a:prstGeom>
          <a:noFill/>
        </p:spPr>
        <p:txBody>
          <a:bodyPr wrap="square">
            <a:spAutoFit/>
          </a:bodyPr>
          <a:lstStyle/>
          <a:p>
            <a:pPr>
              <a:spcBef>
                <a:spcPts val="40"/>
              </a:spcBef>
            </a:pPr>
            <a:r>
              <a:rPr lang="en-US" b="1" dirty="0">
                <a:solidFill>
                  <a:schemeClr val="accent2"/>
                </a:solidFill>
                <a:effectLst/>
                <a:latin typeface="Times New Roman" panose="02020603050405020304" pitchFamily="18" charset="0"/>
                <a:ea typeface="Times New Roman" panose="02020603050405020304" pitchFamily="18" charset="0"/>
              </a:rPr>
              <a:t>5.      </a:t>
            </a:r>
            <a:r>
              <a:rPr lang="en-US" b="1" dirty="0" err="1">
                <a:solidFill>
                  <a:schemeClr val="accent2"/>
                </a:solidFill>
                <a:effectLst/>
                <a:latin typeface="Times New Roman" panose="02020603050405020304" pitchFamily="18" charset="0"/>
                <a:ea typeface="Times New Roman" panose="02020603050405020304" pitchFamily="18" charset="0"/>
              </a:rPr>
              <a:t>Nodemon</a:t>
            </a:r>
            <a:endParaRPr lang="en-IN" b="1" dirty="0">
              <a:solidFill>
                <a:schemeClr val="accent2"/>
              </a:solidFill>
              <a:latin typeface="Times New Roman" panose="02020603050405020304" pitchFamily="18" charset="0"/>
              <a:ea typeface="Times New Roman" panose="02020603050405020304" pitchFamily="18" charset="0"/>
            </a:endParaRPr>
          </a:p>
          <a:p>
            <a:pPr lvl="1">
              <a:spcBef>
                <a:spcPts val="40"/>
              </a:spcBef>
            </a:pPr>
            <a:endParaRPr lang="en-US" dirty="0">
              <a:latin typeface="Times New Roman" panose="02020603050405020304" pitchFamily="18" charset="0"/>
              <a:ea typeface="Times New Roman" panose="02020603050405020304" pitchFamily="18" charset="0"/>
            </a:endParaRPr>
          </a:p>
          <a:p>
            <a:pPr lvl="1">
              <a:spcBef>
                <a:spcPts val="40"/>
              </a:spcBef>
            </a:pPr>
            <a:r>
              <a:rPr lang="en-US" dirty="0" err="1">
                <a:effectLst/>
                <a:latin typeface="Times New Roman" panose="02020603050405020304" pitchFamily="18" charset="0"/>
                <a:ea typeface="Times New Roman" panose="02020603050405020304" pitchFamily="18" charset="0"/>
              </a:rPr>
              <a:t>Nodemon</a:t>
            </a:r>
            <a:r>
              <a:rPr lang="en-US" dirty="0">
                <a:effectLst/>
                <a:latin typeface="Times New Roman" panose="02020603050405020304" pitchFamily="18" charset="0"/>
                <a:ea typeface="Times New Roman" panose="02020603050405020304" pitchFamily="18" charset="0"/>
              </a:rPr>
              <a:t> is a tool that helps develop node.js based applications by automatically restarting the node application when file changes in the directory are detected.</a:t>
            </a:r>
            <a:endParaRPr lang="en-IN"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xmlns="" val="208354017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xmlns="" id="{4DA98B22-3178-4D2C-92F3-DCB945012E9C}"/>
              </a:ext>
            </a:extLst>
          </p:cNvPr>
          <p:cNvSpPr>
            <a:spLocks noGrp="1"/>
          </p:cNvSpPr>
          <p:nvPr>
            <p:ph idx="1"/>
          </p:nvPr>
        </p:nvSpPr>
        <p:spPr>
          <a:xfrm>
            <a:off x="687575" y="856122"/>
            <a:ext cx="8596668" cy="4908574"/>
          </a:xfrm>
        </p:spPr>
        <p:txBody>
          <a:bodyPr>
            <a:noAutofit/>
          </a:bodyPr>
          <a:lstStyle/>
          <a:p>
            <a:pPr marL="0" lvl="0" indent="0" rtl="0">
              <a:lnSpc>
                <a:spcPct val="115000"/>
              </a:lnSpc>
              <a:spcAft>
                <a:spcPts val="1000"/>
              </a:spcAft>
              <a:buNone/>
            </a:pPr>
            <a:r>
              <a:rPr lang="en-US"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6.   </a:t>
            </a:r>
            <a:r>
              <a:rPr lang="en-IN"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Socket.IO</a:t>
            </a:r>
            <a:endParaRPr lang="en-IN" b="1"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rtl="0">
              <a:lnSpc>
                <a:spcPct val="150000"/>
              </a:lnSpc>
              <a:spcBef>
                <a:spcPts val="1015"/>
              </a:spcBef>
              <a:spcAft>
                <a:spcPts val="0"/>
              </a:spcAft>
              <a:buClr>
                <a:schemeClr val="accent1">
                  <a:lumMod val="60000"/>
                  <a:lumOff val="40000"/>
                </a:schemeClr>
              </a:buClr>
              <a:buFont typeface="Symbol" panose="05050102010706020507" pitchFamily="18" charset="2"/>
              <a:buChar char=""/>
            </a:pPr>
            <a:r>
              <a:rPr lang="en-US" b="0" kern="0" dirty="0">
                <a:effectLst/>
                <a:latin typeface="Times New Roman" panose="02020603050405020304" pitchFamily="18" charset="0"/>
                <a:ea typeface="Times New Roman" panose="02020603050405020304" pitchFamily="18" charset="0"/>
              </a:rPr>
              <a:t>Socket.IO enables real-time, bidirectional and event-based communication. It works on every platform, browser or device, focusing equally on reliability and speed. </a:t>
            </a:r>
            <a:endParaRPr lang="en-IN" b="1" kern="0" dirty="0">
              <a:effectLst/>
              <a:latin typeface="Times New Roman" panose="02020603050405020304" pitchFamily="18" charset="0"/>
              <a:ea typeface="Times New Roman" panose="02020603050405020304" pitchFamily="18" charset="0"/>
            </a:endParaRPr>
          </a:p>
          <a:p>
            <a:pPr marL="342900" lvl="0" indent="-342900">
              <a:lnSpc>
                <a:spcPct val="150000"/>
              </a:lnSpc>
              <a:spcBef>
                <a:spcPts val="1015"/>
              </a:spcBef>
              <a:spcAft>
                <a:spcPts val="0"/>
              </a:spcAft>
              <a:buClr>
                <a:schemeClr val="accent1">
                  <a:lumMod val="60000"/>
                  <a:lumOff val="40000"/>
                </a:schemeClr>
              </a:buClr>
              <a:buFont typeface="Symbol" panose="05050102010706020507" pitchFamily="18" charset="2"/>
              <a:buChar char=""/>
            </a:pPr>
            <a:r>
              <a:rPr lang="en-US" b="0" kern="0" dirty="0">
                <a:effectLst/>
                <a:latin typeface="Times New Roman" panose="02020603050405020304" pitchFamily="18" charset="0"/>
                <a:ea typeface="Times New Roman" panose="02020603050405020304" pitchFamily="18" charset="0"/>
              </a:rPr>
              <a:t>Real-time analytics Push data to clients that gets represented as real-time counters, charts or logs.</a:t>
            </a:r>
            <a:endParaRPr lang="en-IN" b="1" kern="0" dirty="0">
              <a:effectLst/>
              <a:latin typeface="Times New Roman" panose="02020603050405020304" pitchFamily="18" charset="0"/>
              <a:ea typeface="Times New Roman" panose="02020603050405020304" pitchFamily="18" charset="0"/>
            </a:endParaRPr>
          </a:p>
          <a:p>
            <a:pPr marL="342900" lvl="0" indent="-342900">
              <a:lnSpc>
                <a:spcPct val="150000"/>
              </a:lnSpc>
              <a:spcBef>
                <a:spcPts val="1015"/>
              </a:spcBef>
              <a:spcAft>
                <a:spcPts val="0"/>
              </a:spcAft>
              <a:buClr>
                <a:schemeClr val="accent1">
                  <a:lumMod val="60000"/>
                  <a:lumOff val="40000"/>
                </a:schemeClr>
              </a:buClr>
              <a:buFont typeface="Symbol" panose="05050102010706020507" pitchFamily="18" charset="2"/>
              <a:buChar char=""/>
            </a:pPr>
            <a:r>
              <a:rPr lang="en-US" b="0" kern="0" dirty="0">
                <a:effectLst/>
                <a:latin typeface="Times New Roman" panose="02020603050405020304" pitchFamily="18" charset="0"/>
                <a:ea typeface="Times New Roman" panose="02020603050405020304" pitchFamily="18" charset="0"/>
              </a:rPr>
              <a:t>Binary streaming: - Starting in 1.0, it's possible to send any blob back and forth: image, audio, video.</a:t>
            </a:r>
            <a:endParaRPr lang="en-IN" b="1" kern="0" dirty="0">
              <a:effectLst/>
              <a:latin typeface="Times New Roman" panose="02020603050405020304" pitchFamily="18" charset="0"/>
              <a:ea typeface="Times New Roman" panose="02020603050405020304" pitchFamily="18" charset="0"/>
            </a:endParaRPr>
          </a:p>
          <a:p>
            <a:pPr marL="342900" lvl="0" indent="-342900">
              <a:lnSpc>
                <a:spcPct val="150000"/>
              </a:lnSpc>
              <a:spcBef>
                <a:spcPts val="1015"/>
              </a:spcBef>
              <a:spcAft>
                <a:spcPts val="0"/>
              </a:spcAft>
              <a:buClr>
                <a:schemeClr val="accent1">
                  <a:lumMod val="60000"/>
                  <a:lumOff val="40000"/>
                </a:schemeClr>
              </a:buClr>
              <a:buFont typeface="Symbol" panose="05050102010706020507" pitchFamily="18" charset="2"/>
              <a:buChar char=""/>
            </a:pPr>
            <a:r>
              <a:rPr lang="en-US" b="0" kern="0" dirty="0">
                <a:effectLst/>
                <a:latin typeface="Times New Roman" panose="02020603050405020304" pitchFamily="18" charset="0"/>
                <a:ea typeface="Times New Roman" panose="02020603050405020304" pitchFamily="18" charset="0"/>
              </a:rPr>
              <a:t>Instant messaging and chat </a:t>
            </a:r>
            <a:r>
              <a:rPr lang="en-US" b="0" kern="0" dirty="0" err="1">
                <a:effectLst/>
                <a:latin typeface="Times New Roman" panose="02020603050405020304" pitchFamily="18" charset="0"/>
                <a:ea typeface="Times New Roman" panose="02020603050405020304" pitchFamily="18" charset="0"/>
              </a:rPr>
              <a:t>Socket.</a:t>
            </a:r>
            <a:r>
              <a:rPr lang="en-US" kern="0" dirty="0" err="1">
                <a:latin typeface="Times New Roman" panose="02020603050405020304" pitchFamily="18" charset="0"/>
                <a:ea typeface="Times New Roman" panose="02020603050405020304" pitchFamily="18" charset="0"/>
              </a:rPr>
              <a:t>io</a:t>
            </a:r>
            <a:r>
              <a:rPr lang="en-US" b="0" kern="0" dirty="0" err="1">
                <a:effectLst/>
                <a:latin typeface="Times New Roman" panose="02020603050405020304" pitchFamily="18" charset="0"/>
                <a:ea typeface="Times New Roman" panose="02020603050405020304" pitchFamily="18" charset="0"/>
              </a:rPr>
              <a:t>’s</a:t>
            </a:r>
            <a:r>
              <a:rPr lang="en-US" b="0" kern="0" dirty="0">
                <a:effectLst/>
                <a:latin typeface="Times New Roman" panose="02020603050405020304" pitchFamily="18" charset="0"/>
                <a:ea typeface="Times New Roman" panose="02020603050405020304" pitchFamily="18" charset="0"/>
              </a:rPr>
              <a:t> .</a:t>
            </a:r>
            <a:endParaRPr lang="en-IN" b="1" kern="0" dirty="0">
              <a:effectLst/>
              <a:latin typeface="Times New Roman" panose="02020603050405020304" pitchFamily="18" charset="0"/>
              <a:ea typeface="Times New Roman" panose="02020603050405020304" pitchFamily="18" charset="0"/>
            </a:endParaRPr>
          </a:p>
          <a:p>
            <a:pPr marL="342900" lvl="0" indent="-342900">
              <a:lnSpc>
                <a:spcPct val="150000"/>
              </a:lnSpc>
              <a:spcBef>
                <a:spcPts val="1015"/>
              </a:spcBef>
              <a:spcAft>
                <a:spcPts val="0"/>
              </a:spcAft>
              <a:buClr>
                <a:schemeClr val="accent1">
                  <a:lumMod val="60000"/>
                  <a:lumOff val="40000"/>
                </a:schemeClr>
              </a:buClr>
              <a:buFont typeface="Symbol" panose="05050102010706020507" pitchFamily="18" charset="2"/>
              <a:buChar char=""/>
            </a:pPr>
            <a:r>
              <a:rPr lang="en-US" b="0" kern="0" dirty="0">
                <a:effectLst/>
                <a:latin typeface="Times New Roman" panose="02020603050405020304" pitchFamily="18" charset="0"/>
                <a:ea typeface="Times New Roman" panose="02020603050405020304" pitchFamily="18" charset="0"/>
              </a:rPr>
              <a:t>Document collaboration Allow users to concurrently edit a document and see each other's changes</a:t>
            </a:r>
            <a:endParaRPr lang="en-IN" b="1" kern="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xmlns="" val="357815456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xmlns="" id="{C7104482-C175-4F3E-9EAD-BB87321E2FFE}"/>
              </a:ext>
            </a:extLst>
          </p:cNvPr>
          <p:cNvSpPr>
            <a:spLocks noGrp="1"/>
          </p:cNvSpPr>
          <p:nvPr>
            <p:ph idx="1"/>
          </p:nvPr>
        </p:nvSpPr>
        <p:spPr>
          <a:xfrm>
            <a:off x="687575" y="856122"/>
            <a:ext cx="8596668" cy="4908574"/>
          </a:xfrm>
        </p:spPr>
        <p:txBody>
          <a:bodyPr>
            <a:noAutofit/>
          </a:bodyPr>
          <a:lstStyle/>
          <a:p>
            <a:pPr marL="0" lvl="0" indent="0" rtl="0">
              <a:lnSpc>
                <a:spcPct val="115000"/>
              </a:lnSpc>
              <a:spcAft>
                <a:spcPts val="1000"/>
              </a:spcAft>
              <a:buNone/>
            </a:pPr>
            <a:r>
              <a:rPr lang="en-IN" b="1" dirty="0">
                <a:solidFill>
                  <a:schemeClr val="accent1">
                    <a:lumMod val="60000"/>
                    <a:lumOff val="40000"/>
                  </a:schemeClr>
                </a:solidFill>
                <a:latin typeface="Times New Roman" panose="02020603050405020304" pitchFamily="18" charset="0"/>
                <a:ea typeface="Verdana" panose="020B0604030504040204" pitchFamily="34" charset="0"/>
                <a:cs typeface="Arial" panose="020B0604020202020204" pitchFamily="34" charset="0"/>
              </a:rPr>
              <a:t>7.	</a:t>
            </a:r>
            <a:r>
              <a:rPr lang="en-IN" sz="1800" b="1" dirty="0">
                <a:solidFill>
                  <a:schemeClr val="accent1">
                    <a:lumMod val="60000"/>
                    <a:lumOff val="40000"/>
                  </a:schemeClr>
                </a:solidFill>
                <a:latin typeface="Times New Roman" panose="02020603050405020304" pitchFamily="18" charset="0"/>
                <a:ea typeface="Verdana" panose="020B0604030504040204" pitchFamily="34" charset="0"/>
                <a:cs typeface="Arial" panose="020B0604020202020204" pitchFamily="34" charset="0"/>
              </a:rPr>
              <a:t>Express</a:t>
            </a:r>
            <a:r>
              <a:rPr lang="en-IN" b="1" dirty="0">
                <a:solidFill>
                  <a:schemeClr val="accent1">
                    <a:lumMod val="60000"/>
                    <a:lumOff val="40000"/>
                  </a:schemeClr>
                </a:solidFill>
                <a:latin typeface="Times New Roman" panose="02020603050405020304" pitchFamily="18" charset="0"/>
                <a:ea typeface="Verdana" panose="020B0604030504040204" pitchFamily="34" charset="0"/>
                <a:cs typeface="Arial" panose="020B0604020202020204" pitchFamily="34" charset="0"/>
              </a:rPr>
              <a:t> </a:t>
            </a:r>
          </a:p>
          <a:p>
            <a:pPr marL="457200" lvl="1" indent="0">
              <a:lnSpc>
                <a:spcPct val="115000"/>
              </a:lnSpc>
              <a:spcAft>
                <a:spcPts val="1000"/>
              </a:spcAft>
              <a:buNone/>
            </a:pPr>
            <a:r>
              <a:rPr lang="en-US" dirty="0">
                <a:effectLst/>
                <a:latin typeface="Times New Roman" panose="02020603050405020304" pitchFamily="18" charset="0"/>
                <a:ea typeface="Times New Roman" panose="02020603050405020304" pitchFamily="18" charset="0"/>
              </a:rPr>
              <a:t>Express is a minimal and flexible Node.js web application framework that provides a robust set of features to develop web and mobile applications. It facilitates the rapid development of Node based Web applications.</a:t>
            </a:r>
          </a:p>
          <a:p>
            <a:pPr marL="0" indent="0">
              <a:lnSpc>
                <a:spcPct val="150000"/>
              </a:lnSpc>
              <a:spcBef>
                <a:spcPts val="40"/>
              </a:spcBef>
              <a:buSzPts val="1200"/>
              <a:buNone/>
            </a:pPr>
            <a:endParaRPr lang="en-US" b="1" dirty="0">
              <a:solidFill>
                <a:schemeClr val="tx1"/>
              </a:solidFill>
              <a:latin typeface="Times New Roman" panose="02020603050405020304" pitchFamily="18" charset="0"/>
              <a:ea typeface="Calibri" panose="020F0502020204030204" pitchFamily="34" charset="0"/>
              <a:cs typeface="Arial" panose="020B0604020202020204" pitchFamily="34" charset="0"/>
            </a:endParaRPr>
          </a:p>
          <a:p>
            <a:pPr marL="0" indent="0">
              <a:lnSpc>
                <a:spcPct val="150000"/>
              </a:lnSpc>
              <a:spcBef>
                <a:spcPts val="40"/>
              </a:spcBef>
              <a:buSzPts val="1200"/>
              <a:buNone/>
            </a:pPr>
            <a:r>
              <a:rPr lang="en-US" u="sng" dirty="0">
                <a:solidFill>
                  <a:schemeClr val="tx1"/>
                </a:solidFill>
                <a:latin typeface="Times New Roman" panose="02020603050405020304" pitchFamily="18" charset="0"/>
                <a:ea typeface="Calibri" panose="020F0502020204030204" pitchFamily="34" charset="0"/>
                <a:cs typeface="Arial" panose="020B0604020202020204" pitchFamily="34" charset="0"/>
              </a:rPr>
              <a:t>Following are the features of Express :</a:t>
            </a:r>
            <a:endParaRPr lang="en-US" sz="1800" u="sng" dirty="0">
              <a:effectLst/>
              <a:latin typeface="Times New Roman" panose="02020603050405020304" pitchFamily="18" charset="0"/>
              <a:ea typeface="Times New Roman" panose="02020603050405020304" pitchFamily="18" charset="0"/>
            </a:endParaRPr>
          </a:p>
          <a:p>
            <a:pPr marL="342900" lvl="0" indent="-342900" rtl="0">
              <a:lnSpc>
                <a:spcPct val="150000"/>
              </a:lnSpc>
              <a:spcBef>
                <a:spcPts val="40"/>
              </a:spcBef>
              <a:spcAft>
                <a:spcPts val="0"/>
              </a:spcAft>
              <a:buClr>
                <a:schemeClr val="accent1">
                  <a:lumMod val="60000"/>
                  <a:lumOff val="40000"/>
                </a:schemeClr>
              </a:buClr>
              <a:buSzPts val="1200"/>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Allows to set up middleware to respond to HTTP Requests. </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150000"/>
              </a:lnSpc>
              <a:spcBef>
                <a:spcPts val="40"/>
              </a:spcBef>
              <a:spcAft>
                <a:spcPts val="0"/>
              </a:spcAft>
              <a:buClr>
                <a:schemeClr val="accent1">
                  <a:lumMod val="60000"/>
                  <a:lumOff val="40000"/>
                </a:schemeClr>
              </a:buClr>
              <a:buSzPts val="1200"/>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Defines a routing table which is used to perform different actions based on HTTP Method and URL.</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150000"/>
              </a:lnSpc>
              <a:spcBef>
                <a:spcPts val="40"/>
              </a:spcBef>
              <a:spcAft>
                <a:spcPts val="0"/>
              </a:spcAft>
              <a:buClr>
                <a:schemeClr val="accent1">
                  <a:lumMod val="60000"/>
                  <a:lumOff val="40000"/>
                </a:schemeClr>
              </a:buClr>
              <a:buSzPts val="1200"/>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Allows to dynamically render HTML Pages based on passing arguments to templates.</a:t>
            </a:r>
            <a:endParaRPr lang="en-IN" sz="18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xmlns="" val="21785073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xmlns="" id="{E133AA51-206A-4EA9-828B-B419C63C528A}"/>
              </a:ext>
            </a:extLst>
          </p:cNvPr>
          <p:cNvSpPr txBox="1"/>
          <p:nvPr/>
        </p:nvSpPr>
        <p:spPr>
          <a:xfrm>
            <a:off x="450573" y="814694"/>
            <a:ext cx="8905462" cy="5228611"/>
          </a:xfrm>
          <a:prstGeom prst="rect">
            <a:avLst/>
          </a:prstGeom>
          <a:noFill/>
        </p:spPr>
        <p:txBody>
          <a:bodyPr wrap="square">
            <a:spAutoFit/>
          </a:bodyPr>
          <a:lstStyle/>
          <a:p>
            <a:pPr>
              <a:spcBef>
                <a:spcPts val="40"/>
              </a:spcBef>
            </a:pPr>
            <a:r>
              <a:rPr lang="en-US" sz="2000" b="1" dirty="0">
                <a:solidFill>
                  <a:schemeClr val="accent1">
                    <a:lumMod val="60000"/>
                    <a:lumOff val="40000"/>
                  </a:schemeClr>
                </a:solidFill>
                <a:latin typeface="Times New Roman" panose="02020603050405020304" pitchFamily="18" charset="0"/>
                <a:ea typeface="Times New Roman" panose="02020603050405020304" pitchFamily="18" charset="0"/>
              </a:rPr>
              <a:t>8</a:t>
            </a:r>
            <a:r>
              <a:rPr lang="en-US" sz="2000" b="1" dirty="0">
                <a:solidFill>
                  <a:schemeClr val="accent1">
                    <a:lumMod val="60000"/>
                    <a:lumOff val="40000"/>
                  </a:schemeClr>
                </a:solidFill>
                <a:effectLst/>
                <a:latin typeface="Times New Roman" panose="02020603050405020304" pitchFamily="18" charset="0"/>
                <a:ea typeface="Times New Roman" panose="02020603050405020304" pitchFamily="18" charset="0"/>
              </a:rPr>
              <a:t>.  </a:t>
            </a:r>
            <a:r>
              <a:rPr lang="en-US" sz="2000" b="1" u="sng" dirty="0" err="1">
                <a:solidFill>
                  <a:schemeClr val="accent1">
                    <a:lumMod val="60000"/>
                    <a:lumOff val="40000"/>
                  </a:schemeClr>
                </a:solidFill>
                <a:effectLst/>
                <a:latin typeface="Times New Roman" panose="02020603050405020304" pitchFamily="18" charset="0"/>
                <a:ea typeface="Times New Roman" panose="02020603050405020304" pitchFamily="18" charset="0"/>
              </a:rPr>
              <a:t>npm</a:t>
            </a:r>
            <a:endParaRPr lang="en-IN" sz="1800" dirty="0">
              <a:solidFill>
                <a:schemeClr val="accent1">
                  <a:lumMod val="60000"/>
                  <a:lumOff val="40000"/>
                </a:schemeClr>
              </a:solidFill>
              <a:effectLst/>
              <a:latin typeface="Times New Roman" panose="02020603050405020304" pitchFamily="18" charset="0"/>
              <a:ea typeface="Times New Roman" panose="02020603050405020304" pitchFamily="18" charset="0"/>
            </a:endParaRPr>
          </a:p>
          <a:p>
            <a:pPr>
              <a:spcBef>
                <a:spcPts val="40"/>
              </a:spcBef>
            </a:pPr>
            <a:r>
              <a:rPr lang="en-US" sz="2000" b="1" u="none" strike="noStrike"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150000"/>
              </a:lnSpc>
              <a:spcBef>
                <a:spcPts val="40"/>
              </a:spcBef>
              <a:spcAft>
                <a:spcPts val="0"/>
              </a:spcAft>
              <a:buClr>
                <a:schemeClr val="accent1">
                  <a:lumMod val="60000"/>
                  <a:lumOff val="40000"/>
                </a:schemeClr>
              </a:buClr>
              <a:buSzPts val="1200"/>
              <a:buFont typeface="Arial" panose="020B0604020202020204" pitchFamily="34" charset="0"/>
              <a:buChar char="•"/>
            </a:pPr>
            <a:r>
              <a:rPr lang="en-US" dirty="0" err="1">
                <a:solidFill>
                  <a:schemeClr val="tx2"/>
                </a:solidFill>
                <a:latin typeface="Times New Roman" panose="02020603050405020304" pitchFamily="18" charset="0"/>
                <a:ea typeface="Times New Roman" panose="02020603050405020304" pitchFamily="18" charset="0"/>
              </a:rPr>
              <a:t>n</a:t>
            </a:r>
            <a:r>
              <a:rPr lang="en-US" sz="1800" dirty="0" err="1">
                <a:solidFill>
                  <a:schemeClr val="tx2"/>
                </a:solidFill>
                <a:effectLst/>
                <a:latin typeface="Times New Roman" panose="02020603050405020304" pitchFamily="18" charset="0"/>
                <a:ea typeface="Times New Roman" panose="02020603050405020304" pitchFamily="18" charset="0"/>
              </a:rPr>
              <a:t>pm</a:t>
            </a:r>
            <a:r>
              <a:rPr lang="en-US" sz="1800" dirty="0">
                <a:solidFill>
                  <a:schemeClr val="tx2"/>
                </a:solidFill>
                <a:effectLst/>
                <a:latin typeface="Times New Roman" panose="02020603050405020304" pitchFamily="18" charset="0"/>
                <a:ea typeface="Times New Roman" panose="02020603050405020304" pitchFamily="18" charset="0"/>
              </a:rPr>
              <a:t> , Inc. is a company founded in 2014, and was acquired by GitHub in 2020. </a:t>
            </a:r>
            <a:r>
              <a:rPr lang="en-US" sz="1800" dirty="0" err="1">
                <a:solidFill>
                  <a:schemeClr val="tx2"/>
                </a:solidFill>
                <a:effectLst/>
                <a:latin typeface="Times New Roman" panose="02020603050405020304" pitchFamily="18" charset="0"/>
                <a:ea typeface="Times New Roman" panose="02020603050405020304" pitchFamily="18" charset="0"/>
              </a:rPr>
              <a:t>npm</a:t>
            </a:r>
            <a:r>
              <a:rPr lang="en-US" sz="1800" dirty="0">
                <a:solidFill>
                  <a:schemeClr val="tx2"/>
                </a:solidFill>
                <a:effectLst/>
                <a:latin typeface="Times New Roman" panose="02020603050405020304" pitchFamily="18" charset="0"/>
                <a:ea typeface="Times New Roman" panose="02020603050405020304" pitchFamily="18" charset="0"/>
              </a:rPr>
              <a:t> is a critical part of the JavaScript community and helps support one of the largest developer ecosystems in the world.</a:t>
            </a:r>
            <a:endParaRPr lang="en-IN" sz="1800" dirty="0">
              <a:solidFill>
                <a:schemeClr val="tx2"/>
              </a:solidFill>
              <a:effectLst/>
              <a:latin typeface="Times New Roman" panose="02020603050405020304" pitchFamily="18" charset="0"/>
              <a:ea typeface="Times New Roman" panose="02020603050405020304" pitchFamily="18" charset="0"/>
            </a:endParaRPr>
          </a:p>
          <a:p>
            <a:pPr marL="342900" lvl="0" indent="-342900">
              <a:lnSpc>
                <a:spcPct val="150000"/>
              </a:lnSpc>
              <a:spcBef>
                <a:spcPts val="40"/>
              </a:spcBef>
              <a:spcAft>
                <a:spcPts val="0"/>
              </a:spcAft>
              <a:buClr>
                <a:schemeClr val="accent1">
                  <a:lumMod val="60000"/>
                  <a:lumOff val="40000"/>
                </a:schemeClr>
              </a:buClr>
              <a:buSzPts val="1200"/>
              <a:buFont typeface="Arial" panose="020B0604020202020204" pitchFamily="34" charset="0"/>
              <a:buChar char="•"/>
            </a:pPr>
            <a:r>
              <a:rPr lang="en-US" sz="1800" dirty="0" err="1">
                <a:solidFill>
                  <a:schemeClr val="tx2"/>
                </a:solidFill>
                <a:effectLst/>
                <a:latin typeface="Times New Roman" panose="02020603050405020304" pitchFamily="18" charset="0"/>
                <a:ea typeface="Times New Roman" panose="02020603050405020304" pitchFamily="18" charset="0"/>
              </a:rPr>
              <a:t>npm</a:t>
            </a:r>
            <a:r>
              <a:rPr lang="en-US" sz="1800" dirty="0">
                <a:solidFill>
                  <a:schemeClr val="tx2"/>
                </a:solidFill>
                <a:effectLst/>
                <a:latin typeface="Times New Roman" panose="02020603050405020304" pitchFamily="18" charset="0"/>
                <a:ea typeface="Times New Roman" panose="02020603050405020304" pitchFamily="18" charset="0"/>
              </a:rPr>
              <a:t> is lots of things.</a:t>
            </a:r>
            <a:endParaRPr lang="en-IN" sz="1800" dirty="0">
              <a:solidFill>
                <a:schemeClr val="tx2"/>
              </a:solidFill>
              <a:effectLst/>
              <a:latin typeface="Times New Roman" panose="02020603050405020304" pitchFamily="18" charset="0"/>
              <a:ea typeface="Times New Roman" panose="02020603050405020304" pitchFamily="18" charset="0"/>
            </a:endParaRPr>
          </a:p>
          <a:p>
            <a:pPr marL="342900" lvl="0" indent="-342900">
              <a:lnSpc>
                <a:spcPct val="150000"/>
              </a:lnSpc>
              <a:spcBef>
                <a:spcPts val="40"/>
              </a:spcBef>
              <a:spcAft>
                <a:spcPts val="0"/>
              </a:spcAft>
              <a:buClr>
                <a:schemeClr val="accent1">
                  <a:lumMod val="60000"/>
                  <a:lumOff val="40000"/>
                </a:schemeClr>
              </a:buClr>
              <a:buSzPts val="1200"/>
              <a:buFont typeface="Arial" panose="020B0604020202020204" pitchFamily="34" charset="0"/>
              <a:buChar char="•"/>
            </a:pPr>
            <a:r>
              <a:rPr lang="en-US" sz="1800" dirty="0" err="1">
                <a:solidFill>
                  <a:schemeClr val="tx2"/>
                </a:solidFill>
                <a:effectLst/>
                <a:latin typeface="Times New Roman" panose="02020603050405020304" pitchFamily="18" charset="0"/>
                <a:ea typeface="Times New Roman" panose="02020603050405020304" pitchFamily="18" charset="0"/>
              </a:rPr>
              <a:t>npm</a:t>
            </a:r>
            <a:r>
              <a:rPr lang="en-US" sz="1800" dirty="0">
                <a:solidFill>
                  <a:schemeClr val="tx2"/>
                </a:solidFill>
                <a:effectLst/>
                <a:latin typeface="Times New Roman" panose="02020603050405020304" pitchFamily="18" charset="0"/>
                <a:ea typeface="Times New Roman" panose="02020603050405020304" pitchFamily="18" charset="0"/>
              </a:rPr>
              <a:t> is the package manager for Node.js. It was created in 2009 as an open source project to help JavaScript developers easily share packaged modules of code.</a:t>
            </a:r>
            <a:endParaRPr lang="en-IN" sz="1800" dirty="0">
              <a:solidFill>
                <a:schemeClr val="tx2"/>
              </a:solidFill>
              <a:effectLst/>
              <a:latin typeface="Times New Roman" panose="02020603050405020304" pitchFamily="18" charset="0"/>
              <a:ea typeface="Times New Roman" panose="02020603050405020304" pitchFamily="18" charset="0"/>
            </a:endParaRPr>
          </a:p>
          <a:p>
            <a:pPr marL="342900" lvl="0" indent="-342900">
              <a:lnSpc>
                <a:spcPct val="150000"/>
              </a:lnSpc>
              <a:spcBef>
                <a:spcPts val="40"/>
              </a:spcBef>
              <a:spcAft>
                <a:spcPts val="0"/>
              </a:spcAft>
              <a:buClr>
                <a:schemeClr val="accent1">
                  <a:lumMod val="60000"/>
                  <a:lumOff val="40000"/>
                </a:schemeClr>
              </a:buClr>
              <a:buSzPts val="1200"/>
              <a:buFont typeface="Arial" panose="020B0604020202020204" pitchFamily="34" charset="0"/>
              <a:buChar char="•"/>
            </a:pPr>
            <a:r>
              <a:rPr lang="en-US" sz="1800" dirty="0">
                <a:solidFill>
                  <a:schemeClr val="tx2"/>
                </a:solidFill>
                <a:effectLst/>
                <a:latin typeface="Times New Roman" panose="02020603050405020304" pitchFamily="18" charset="0"/>
                <a:ea typeface="Times New Roman" panose="02020603050405020304" pitchFamily="18" charset="0"/>
              </a:rPr>
              <a:t>The </a:t>
            </a:r>
            <a:r>
              <a:rPr lang="en-US" sz="1800" dirty="0" err="1">
                <a:solidFill>
                  <a:schemeClr val="tx2"/>
                </a:solidFill>
                <a:effectLst/>
                <a:latin typeface="Times New Roman" panose="02020603050405020304" pitchFamily="18" charset="0"/>
                <a:ea typeface="Times New Roman" panose="02020603050405020304" pitchFamily="18" charset="0"/>
              </a:rPr>
              <a:t>npm</a:t>
            </a:r>
            <a:r>
              <a:rPr lang="en-US" sz="1800" dirty="0">
                <a:solidFill>
                  <a:schemeClr val="tx2"/>
                </a:solidFill>
                <a:effectLst/>
                <a:latin typeface="Times New Roman" panose="02020603050405020304" pitchFamily="18" charset="0"/>
                <a:ea typeface="Times New Roman" panose="02020603050405020304" pitchFamily="18" charset="0"/>
              </a:rPr>
              <a:t> Registry is a public collection of packages of open-source code for Node.js, front-end web apps, mobile apps, robots, routers, and countless other needs of the JavaScript community.</a:t>
            </a:r>
            <a:endParaRPr lang="en-IN" sz="1800" dirty="0">
              <a:solidFill>
                <a:schemeClr val="tx2"/>
              </a:solidFill>
              <a:effectLst/>
              <a:latin typeface="Times New Roman" panose="02020603050405020304" pitchFamily="18" charset="0"/>
              <a:ea typeface="Times New Roman" panose="02020603050405020304" pitchFamily="18" charset="0"/>
            </a:endParaRPr>
          </a:p>
          <a:p>
            <a:pPr marL="342900" lvl="0" indent="-342900">
              <a:lnSpc>
                <a:spcPct val="150000"/>
              </a:lnSpc>
              <a:spcBef>
                <a:spcPts val="40"/>
              </a:spcBef>
              <a:spcAft>
                <a:spcPts val="0"/>
              </a:spcAft>
              <a:buClr>
                <a:schemeClr val="accent1">
                  <a:lumMod val="60000"/>
                  <a:lumOff val="40000"/>
                </a:schemeClr>
              </a:buClr>
              <a:buSzPts val="1200"/>
              <a:buFont typeface="Arial" panose="020B0604020202020204" pitchFamily="34" charset="0"/>
              <a:buChar char="•"/>
            </a:pPr>
            <a:r>
              <a:rPr lang="en-US" sz="1800" dirty="0" err="1">
                <a:solidFill>
                  <a:schemeClr val="tx2"/>
                </a:solidFill>
                <a:effectLst/>
                <a:latin typeface="Times New Roman" panose="02020603050405020304" pitchFamily="18" charset="0"/>
                <a:ea typeface="Times New Roman" panose="02020603050405020304" pitchFamily="18" charset="0"/>
              </a:rPr>
              <a:t>npm</a:t>
            </a:r>
            <a:r>
              <a:rPr lang="en-US" sz="1800" dirty="0">
                <a:solidFill>
                  <a:schemeClr val="tx2"/>
                </a:solidFill>
                <a:effectLst/>
                <a:latin typeface="Times New Roman" panose="02020603050405020304" pitchFamily="18" charset="0"/>
                <a:ea typeface="Times New Roman" panose="02020603050405020304" pitchFamily="18" charset="0"/>
              </a:rPr>
              <a:t> is the command line client that allows developers to install and publish those packages.</a:t>
            </a:r>
            <a:endParaRPr lang="en-IN" sz="1800" dirty="0">
              <a:solidFill>
                <a:schemeClr val="tx2"/>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xmlns="" val="8606265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9142B8-7A82-45EA-8AC8-ABD5E4077846}"/>
              </a:ext>
            </a:extLst>
          </p:cNvPr>
          <p:cNvSpPr>
            <a:spLocks noGrp="1"/>
          </p:cNvSpPr>
          <p:nvPr>
            <p:ph type="title"/>
          </p:nvPr>
        </p:nvSpPr>
        <p:spPr/>
        <p:txBody>
          <a:bodyPr>
            <a:normAutofit/>
          </a:bodyPr>
          <a:lstStyle/>
          <a:p>
            <a:r>
              <a:rPr lang="en-IN" sz="3600" u="sng" dirty="0">
                <a:solidFill>
                  <a:schemeClr val="accent1">
                    <a:lumMod val="60000"/>
                    <a:lumOff val="40000"/>
                  </a:schemeClr>
                </a:solidFill>
                <a:effectLst/>
                <a:latin typeface="Times New Roman" panose="02020603050405020304" pitchFamily="18" charset="0"/>
                <a:ea typeface="Times New Roman" panose="02020603050405020304" pitchFamily="18" charset="0"/>
                <a:cs typeface="Arial" panose="020B0604020202020204" pitchFamily="34" charset="0"/>
              </a:rPr>
              <a:t>Implementation Details</a:t>
            </a:r>
            <a:r>
              <a:rPr lang="en-IN" sz="3600" dirty="0">
                <a:effectLst/>
                <a:latin typeface="Calibri" panose="020F0502020204030204" pitchFamily="34" charset="0"/>
                <a:ea typeface="Calibri" panose="020F0502020204030204" pitchFamily="34" charset="0"/>
                <a:cs typeface="Arial" panose="020B0604020202020204" pitchFamily="34" charset="0"/>
              </a:rPr>
              <a:t/>
            </a:r>
            <a:br>
              <a:rPr lang="en-IN" sz="3600" dirty="0">
                <a:effectLst/>
                <a:latin typeface="Calibri" panose="020F0502020204030204" pitchFamily="34" charset="0"/>
                <a:ea typeface="Calibri" panose="020F0502020204030204" pitchFamily="34" charset="0"/>
                <a:cs typeface="Arial" panose="020B0604020202020204" pitchFamily="34" charset="0"/>
              </a:rPr>
            </a:br>
            <a:endParaRPr lang="en-IN" dirty="0"/>
          </a:p>
        </p:txBody>
      </p:sp>
      <p:sp>
        <p:nvSpPr>
          <p:cNvPr id="3" name="Content Placeholder 2">
            <a:extLst>
              <a:ext uri="{FF2B5EF4-FFF2-40B4-BE49-F238E27FC236}">
                <a16:creationId xmlns:a16="http://schemas.microsoft.com/office/drawing/2014/main" xmlns="" id="{A8C6FC29-B98A-45E2-A3B9-A27BBA9C6D8C}"/>
              </a:ext>
            </a:extLst>
          </p:cNvPr>
          <p:cNvSpPr>
            <a:spLocks noGrp="1"/>
          </p:cNvSpPr>
          <p:nvPr>
            <p:ph idx="1"/>
          </p:nvPr>
        </p:nvSpPr>
        <p:spPr>
          <a:xfrm>
            <a:off x="677335" y="1488613"/>
            <a:ext cx="8135362" cy="4925439"/>
          </a:xfrm>
        </p:spPr>
        <p:txBody>
          <a:bodyPr>
            <a:noAutofit/>
          </a:bodyPr>
          <a:lstStyle/>
          <a:p>
            <a:pPr>
              <a:lnSpc>
                <a:spcPct val="150000"/>
              </a:lnSpc>
              <a:buClr>
                <a:schemeClr val="accent1">
                  <a:lumMod val="60000"/>
                  <a:lumOff val="40000"/>
                </a:schemeClr>
              </a:buClr>
            </a:pPr>
            <a:r>
              <a:rPr lang="en-IN" sz="1600" dirty="0">
                <a:effectLst/>
                <a:latin typeface="Times New Roman" panose="02020603050405020304" pitchFamily="18" charset="0"/>
                <a:ea typeface="Calibri" panose="020F0502020204030204" pitchFamily="34" charset="0"/>
                <a:cs typeface="Arial" panose="020B0604020202020204" pitchFamily="34" charset="0"/>
              </a:rPr>
              <a:t>First we worked on making design for our website using pencil wireframe. </a:t>
            </a:r>
            <a:endParaRPr lang="en-IN" sz="16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buClr>
                <a:schemeClr val="accent1">
                  <a:lumMod val="60000"/>
                  <a:lumOff val="40000"/>
                </a:schemeClr>
              </a:buClr>
            </a:pPr>
            <a:r>
              <a:rPr lang="en-IN" sz="1600" dirty="0">
                <a:effectLst/>
                <a:latin typeface="Times New Roman" panose="02020603050405020304" pitchFamily="18" charset="0"/>
                <a:ea typeface="Calibri" panose="020F0502020204030204" pitchFamily="34" charset="0"/>
                <a:cs typeface="Arial" panose="020B0604020202020204" pitchFamily="34" charset="0"/>
              </a:rPr>
              <a:t>Next, we Initialized our NodeJS Project.</a:t>
            </a:r>
            <a:endParaRPr lang="en-IN" sz="16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buClr>
                <a:schemeClr val="accent1">
                  <a:lumMod val="60000"/>
                  <a:lumOff val="40000"/>
                </a:schemeClr>
              </a:buClr>
            </a:pPr>
            <a:r>
              <a:rPr lang="en-IN" sz="1600" dirty="0">
                <a:effectLst/>
                <a:latin typeface="Times New Roman" panose="02020603050405020304" pitchFamily="18" charset="0"/>
                <a:ea typeface="Calibri" panose="020F0502020204030204" pitchFamily="34" charset="0"/>
                <a:cs typeface="Arial" panose="020B0604020202020204" pitchFamily="34" charset="0"/>
              </a:rPr>
              <a:t>Then we Initialized our first view Using HTML.</a:t>
            </a:r>
            <a:endParaRPr lang="en-IN" sz="16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buClr>
                <a:schemeClr val="accent1">
                  <a:lumMod val="60000"/>
                  <a:lumOff val="40000"/>
                </a:schemeClr>
              </a:buClr>
            </a:pPr>
            <a:r>
              <a:rPr lang="en-IN" sz="1600" dirty="0">
                <a:effectLst/>
                <a:latin typeface="Times New Roman" panose="02020603050405020304" pitchFamily="18" charset="0"/>
                <a:ea typeface="Calibri" panose="020F0502020204030204" pitchFamily="34" charset="0"/>
                <a:cs typeface="Arial" panose="020B0604020202020204" pitchFamily="34" charset="0"/>
              </a:rPr>
              <a:t>After initializing first view we created a Room ID.</a:t>
            </a:r>
            <a:endParaRPr lang="en-IN" sz="16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buClr>
                <a:schemeClr val="accent1">
                  <a:lumMod val="60000"/>
                  <a:lumOff val="40000"/>
                </a:schemeClr>
              </a:buClr>
            </a:pPr>
            <a:r>
              <a:rPr lang="en-IN" sz="1600" dirty="0">
                <a:effectLst/>
                <a:latin typeface="Times New Roman" panose="02020603050405020304" pitchFamily="18" charset="0"/>
                <a:ea typeface="Calibri" panose="020F0502020204030204" pitchFamily="34" charset="0"/>
                <a:cs typeface="Arial" panose="020B0604020202020204" pitchFamily="34" charset="0"/>
              </a:rPr>
              <a:t>Then we added the ability to view our own video.</a:t>
            </a:r>
            <a:endParaRPr lang="en-IN" sz="16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buClr>
                <a:schemeClr val="accent1">
                  <a:lumMod val="60000"/>
                  <a:lumOff val="40000"/>
                </a:schemeClr>
              </a:buClr>
            </a:pPr>
            <a:r>
              <a:rPr lang="en-IN" sz="1600" dirty="0">
                <a:effectLst/>
                <a:latin typeface="Times New Roman" panose="02020603050405020304" pitchFamily="18" charset="0"/>
                <a:ea typeface="Calibri" panose="020F0502020204030204" pitchFamily="34" charset="0"/>
                <a:cs typeface="Arial" panose="020B0604020202020204" pitchFamily="34" charset="0"/>
              </a:rPr>
              <a:t>Soon after above we added ability to allow others to stream their video.</a:t>
            </a:r>
            <a:endParaRPr lang="en-IN" sz="16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buClr>
                <a:schemeClr val="accent1">
                  <a:lumMod val="60000"/>
                  <a:lumOff val="40000"/>
                </a:schemeClr>
              </a:buClr>
            </a:pPr>
            <a:r>
              <a:rPr lang="en-IN" sz="1600" dirty="0">
                <a:effectLst/>
                <a:latin typeface="Times New Roman" panose="02020603050405020304" pitchFamily="18" charset="0"/>
                <a:ea typeface="Calibri" panose="020F0502020204030204" pitchFamily="34" charset="0"/>
                <a:cs typeface="Arial" panose="020B0604020202020204" pitchFamily="34" charset="0"/>
              </a:rPr>
              <a:t>Then we added Styling Using CSS.</a:t>
            </a:r>
            <a:endParaRPr lang="en-IN" sz="16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buClr>
                <a:schemeClr val="accent1">
                  <a:lumMod val="60000"/>
                  <a:lumOff val="40000"/>
                </a:schemeClr>
              </a:buClr>
            </a:pPr>
            <a:r>
              <a:rPr lang="en-IN" sz="1600" dirty="0">
                <a:effectLst/>
                <a:latin typeface="Times New Roman" panose="02020603050405020304" pitchFamily="18" charset="0"/>
                <a:ea typeface="Calibri" panose="020F0502020204030204" pitchFamily="34" charset="0"/>
                <a:cs typeface="Arial" panose="020B0604020202020204" pitchFamily="34" charset="0"/>
              </a:rPr>
              <a:t>After adding Styling we added the ability to create messages.</a:t>
            </a:r>
            <a:endParaRPr lang="en-IN" sz="16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buClr>
                <a:schemeClr val="accent1">
                  <a:lumMod val="60000"/>
                  <a:lumOff val="40000"/>
                </a:schemeClr>
              </a:buClr>
            </a:pPr>
            <a:r>
              <a:rPr lang="en-IN" sz="1600" dirty="0">
                <a:effectLst/>
                <a:latin typeface="Times New Roman" panose="02020603050405020304" pitchFamily="18" charset="0"/>
                <a:ea typeface="Calibri" panose="020F0502020204030204" pitchFamily="34" charset="0"/>
                <a:cs typeface="Arial" panose="020B0604020202020204" pitchFamily="34" charset="0"/>
              </a:rPr>
              <a:t>Followed by adding mute button.</a:t>
            </a:r>
            <a:endParaRPr lang="en-IN" sz="1600" dirty="0">
              <a:effectLst/>
              <a:latin typeface="Calibri" panose="020F0502020204030204" pitchFamily="34" charset="0"/>
              <a:ea typeface="Calibri" panose="020F0502020204030204" pitchFamily="34" charset="0"/>
              <a:cs typeface="Arial" panose="020B0604020202020204" pitchFamily="34" charset="0"/>
            </a:endParaRPr>
          </a:p>
          <a:p>
            <a:pPr algn="just">
              <a:buClr>
                <a:schemeClr val="accent1">
                  <a:lumMod val="60000"/>
                  <a:lumOff val="40000"/>
                </a:schemeClr>
              </a:buClr>
            </a:pPr>
            <a:r>
              <a:rPr lang="en-IN" sz="1600" dirty="0">
                <a:effectLst/>
                <a:latin typeface="Times New Roman" panose="02020603050405020304" pitchFamily="18" charset="0"/>
                <a:ea typeface="Calibri" panose="020F0502020204030204" pitchFamily="34" charset="0"/>
                <a:cs typeface="Arial" panose="020B0604020202020204" pitchFamily="34" charset="0"/>
              </a:rPr>
              <a:t>Then at last we added Stop Video Button too.</a:t>
            </a:r>
            <a:endParaRPr lang="en-IN" sz="1600" dirty="0">
              <a:effectLst/>
              <a:latin typeface="Calibri" panose="020F0502020204030204" pitchFamily="34" charset="0"/>
              <a:ea typeface="Calibri" panose="020F0502020204030204" pitchFamily="34" charset="0"/>
              <a:cs typeface="Arial" panose="020B0604020202020204" pitchFamily="34" charset="0"/>
            </a:endParaRPr>
          </a:p>
          <a:p>
            <a:endParaRPr lang="en-IN" sz="1600" dirty="0"/>
          </a:p>
        </p:txBody>
      </p:sp>
    </p:spTree>
    <p:extLst>
      <p:ext uri="{BB962C8B-B14F-4D97-AF65-F5344CB8AC3E}">
        <p14:creationId xmlns:p14="http://schemas.microsoft.com/office/powerpoint/2010/main" xmlns="" val="13136523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A2BC77-C82C-4C12-9C64-E068917DC725}"/>
              </a:ext>
            </a:extLst>
          </p:cNvPr>
          <p:cNvSpPr>
            <a:spLocks noGrp="1"/>
          </p:cNvSpPr>
          <p:nvPr>
            <p:ph type="title"/>
          </p:nvPr>
        </p:nvSpPr>
        <p:spPr>
          <a:xfrm>
            <a:off x="995570" y="3014634"/>
            <a:ext cx="5100430" cy="828731"/>
          </a:xfrm>
        </p:spPr>
        <p:txBody>
          <a:bodyPr>
            <a:noAutofit/>
          </a:bodyPr>
          <a:lstStyle/>
          <a:p>
            <a:r>
              <a:rPr lang="en-IN" sz="4400" b="1" dirty="0">
                <a:solidFill>
                  <a:schemeClr val="accent1">
                    <a:lumMod val="60000"/>
                    <a:lumOff val="40000"/>
                  </a:schemeClr>
                </a:solidFill>
              </a:rPr>
              <a:t>Coding Screenshots</a:t>
            </a:r>
          </a:p>
        </p:txBody>
      </p:sp>
    </p:spTree>
    <p:extLst>
      <p:ext uri="{BB962C8B-B14F-4D97-AF65-F5344CB8AC3E}">
        <p14:creationId xmlns:p14="http://schemas.microsoft.com/office/powerpoint/2010/main" xmlns="" val="13850640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5C9187FF-FEC3-427D-BD8C-E4E9335FFF25}"/>
              </a:ext>
            </a:extLst>
          </p:cNvPr>
          <p:cNvSpPr txBox="1">
            <a:spLocks/>
          </p:cNvSpPr>
          <p:nvPr/>
        </p:nvSpPr>
        <p:spPr>
          <a:xfrm>
            <a:off x="1069745" y="2529290"/>
            <a:ext cx="7766936" cy="1646302"/>
          </a:xfrm>
          <a:prstGeom prst="rect">
            <a:avLst/>
          </a:prstGeom>
        </p:spPr>
        <p:txBody>
          <a:bodyPr vert="horz" lIns="91440" tIns="45720" rIns="91440" bIns="45720" rtlCol="0" anchor="ctr">
            <a:normAutofit fontScale="97500"/>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l"/>
            <a:r>
              <a:rPr lang="en-IN" sz="4800" b="1" dirty="0">
                <a:solidFill>
                  <a:schemeClr val="accent1">
                    <a:lumMod val="40000"/>
                    <a:lumOff val="60000"/>
                  </a:schemeClr>
                </a:solidFill>
              </a:rPr>
              <a:t>Zoom Clone </a:t>
            </a:r>
          </a:p>
        </p:txBody>
      </p:sp>
      <p:sp>
        <p:nvSpPr>
          <p:cNvPr id="7" name="TextBox 6">
            <a:extLst>
              <a:ext uri="{FF2B5EF4-FFF2-40B4-BE49-F238E27FC236}">
                <a16:creationId xmlns:a16="http://schemas.microsoft.com/office/drawing/2014/main" xmlns="" id="{E2AFC5D1-6727-4E85-B046-BEE2D5743FD9}"/>
              </a:ext>
            </a:extLst>
          </p:cNvPr>
          <p:cNvSpPr txBox="1"/>
          <p:nvPr/>
        </p:nvSpPr>
        <p:spPr>
          <a:xfrm>
            <a:off x="1069745" y="2390254"/>
            <a:ext cx="6149340" cy="830997"/>
          </a:xfrm>
          <a:prstGeom prst="rect">
            <a:avLst/>
          </a:prstGeom>
          <a:noFill/>
        </p:spPr>
        <p:txBody>
          <a:bodyPr wrap="square" rtlCol="0">
            <a:spAutoFit/>
          </a:bodyPr>
          <a:lstStyle/>
          <a:p>
            <a:r>
              <a:rPr lang="en-IN" sz="2400" dirty="0">
                <a:solidFill>
                  <a:schemeClr val="accent1">
                    <a:lumMod val="20000"/>
                    <a:lumOff val="80000"/>
                  </a:schemeClr>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Mini Project Presentation on</a:t>
            </a:r>
          </a:p>
          <a:p>
            <a:endParaRPr lang="en-IN" sz="2400" dirty="0">
              <a:solidFill>
                <a:schemeClr val="accent1"/>
              </a:solidFill>
            </a:endParaRPr>
          </a:p>
        </p:txBody>
      </p:sp>
      <p:sp>
        <p:nvSpPr>
          <p:cNvPr id="8" name="Subtitle 2">
            <a:extLst>
              <a:ext uri="{FF2B5EF4-FFF2-40B4-BE49-F238E27FC236}">
                <a16:creationId xmlns:a16="http://schemas.microsoft.com/office/drawing/2014/main" xmlns="" id="{A0500BA2-0907-42A1-AC26-0696E6BB990B}"/>
              </a:ext>
            </a:extLst>
          </p:cNvPr>
          <p:cNvSpPr txBox="1">
            <a:spLocks/>
          </p:cNvSpPr>
          <p:nvPr/>
        </p:nvSpPr>
        <p:spPr>
          <a:xfrm>
            <a:off x="1069745" y="3913212"/>
            <a:ext cx="7766936" cy="164630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IN" sz="1400" dirty="0">
                <a:cs typeface="Andalus" panose="02020603050405020304" pitchFamily="18" charset="-78"/>
              </a:rPr>
              <a:t>By : </a:t>
            </a:r>
          </a:p>
          <a:p>
            <a:pPr marL="0" indent="0">
              <a:buNone/>
            </a:pPr>
            <a:r>
              <a:rPr lang="en-IN" sz="1400" dirty="0">
                <a:effectLst/>
                <a:latin typeface="Verdana" panose="020B0604030504040204" pitchFamily="34" charset="0"/>
                <a:ea typeface="Verdana" panose="020B0604030504040204" pitchFamily="34" charset="0"/>
                <a:cs typeface="Arial" panose="020B0604020202020204" pitchFamily="34" charset="0"/>
              </a:rPr>
              <a:t>Aditya Kumar Das (181500041)</a:t>
            </a:r>
          </a:p>
          <a:p>
            <a:pPr marL="0" indent="0">
              <a:buNone/>
            </a:pPr>
            <a:r>
              <a:rPr lang="en-IN" sz="1400" dirty="0">
                <a:effectLst/>
                <a:latin typeface="Verdana" panose="020B0604030504040204" pitchFamily="34" charset="0"/>
                <a:ea typeface="Verdana" panose="020B0604030504040204" pitchFamily="34" charset="0"/>
                <a:cs typeface="Arial" panose="020B0604020202020204" pitchFamily="34" charset="0"/>
              </a:rPr>
              <a:t>Gaurav Kumar (181500233)</a:t>
            </a:r>
          </a:p>
          <a:p>
            <a:pPr marL="0" indent="0">
              <a:buNone/>
            </a:pPr>
            <a:r>
              <a:rPr lang="en-IN" sz="1400" dirty="0">
                <a:cs typeface="Andalus" panose="02020603050405020304" pitchFamily="18" charset="-78"/>
              </a:rPr>
              <a:t>Vishes Keshari  (181500813)</a:t>
            </a:r>
          </a:p>
          <a:p>
            <a:pPr marL="0" indent="0">
              <a:buNone/>
            </a:pPr>
            <a:r>
              <a:rPr lang="en-IN" sz="1400" dirty="0">
                <a:effectLst/>
                <a:latin typeface="Verdana" panose="020B0604030504040204" pitchFamily="34" charset="0"/>
                <a:ea typeface="Verdana" panose="020B0604030504040204" pitchFamily="34" charset="0"/>
                <a:cs typeface="Arial" panose="020B0604020202020204" pitchFamily="34" charset="0"/>
              </a:rPr>
              <a:t>Pulkit Ranjan (181500519)</a:t>
            </a:r>
            <a:endParaRPr lang="en-IN" sz="1400" dirty="0">
              <a:cs typeface="Andalus" panose="02020603050405020304" pitchFamily="18" charset="-78"/>
            </a:endParaRPr>
          </a:p>
        </p:txBody>
      </p:sp>
    </p:spTree>
    <p:extLst>
      <p:ext uri="{BB962C8B-B14F-4D97-AF65-F5344CB8AC3E}">
        <p14:creationId xmlns:p14="http://schemas.microsoft.com/office/powerpoint/2010/main" xmlns="" val="287893407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105AC0E6-D942-4529-8DC4-5E6A09B9E523}"/>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xmlns="" val="31799275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A72F3B2C-22A3-4FCE-918F-F251482FD073}"/>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xmlns="" val="17065743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1E9DB469-3EB9-409B-88A3-A37B324AE092}"/>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xmlns="" val="5510218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1FE8AA84-404F-4AB5-9193-A21609B2B1C3}"/>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xmlns="" val="38578604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728BCA2D-8C58-4DB7-889B-88F843B0FB88}"/>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xmlns="" val="32256012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7C962D0-DC67-48F0-BC18-FC6995563E9E}"/>
              </a:ext>
            </a:extLst>
          </p:cNvPr>
          <p:cNvSpPr>
            <a:spLocks noGrp="1"/>
          </p:cNvSpPr>
          <p:nvPr>
            <p:ph type="title"/>
          </p:nvPr>
        </p:nvSpPr>
        <p:spPr>
          <a:xfrm>
            <a:off x="821634" y="2421662"/>
            <a:ext cx="11136086" cy="1325563"/>
          </a:xfrm>
        </p:spPr>
        <p:txBody>
          <a:bodyPr>
            <a:noAutofit/>
          </a:bodyPr>
          <a:lstStyle/>
          <a:p>
            <a:r>
              <a:rPr lang="en-US" sz="4000" b="1" dirty="0">
                <a:solidFill>
                  <a:schemeClr val="accent1">
                    <a:lumMod val="60000"/>
                    <a:lumOff val="40000"/>
                  </a:schemeClr>
                </a:solidFill>
                <a:effectLst/>
                <a:latin typeface="Times New Roman" panose="02020603050405020304" pitchFamily="18" charset="0"/>
                <a:ea typeface="Calibri" panose="020F0502020204030204" pitchFamily="34" charset="0"/>
                <a:cs typeface="Arial" panose="020B0604020202020204" pitchFamily="34" charset="0"/>
              </a:rPr>
              <a:t>Implementation</a:t>
            </a:r>
            <a:r>
              <a:rPr lang="en-IN" sz="4000"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rPr>
              <a:t/>
            </a:r>
            <a:br>
              <a:rPr lang="en-IN" sz="4000"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rPr>
            </a:br>
            <a:endParaRPr lang="en-IN" sz="4000" dirty="0">
              <a:solidFill>
                <a:schemeClr val="accent1">
                  <a:lumMod val="60000"/>
                  <a:lumOff val="40000"/>
                </a:schemeClr>
              </a:solidFill>
            </a:endParaRPr>
          </a:p>
        </p:txBody>
      </p:sp>
      <p:sp>
        <p:nvSpPr>
          <p:cNvPr id="3" name="Content Placeholder 2">
            <a:extLst>
              <a:ext uri="{FF2B5EF4-FFF2-40B4-BE49-F238E27FC236}">
                <a16:creationId xmlns:a16="http://schemas.microsoft.com/office/drawing/2014/main" xmlns="" id="{4D69B915-617F-4F81-9ECB-389029A7C1B5}"/>
              </a:ext>
            </a:extLst>
          </p:cNvPr>
          <p:cNvSpPr>
            <a:spLocks noGrp="1"/>
          </p:cNvSpPr>
          <p:nvPr>
            <p:ph idx="1"/>
          </p:nvPr>
        </p:nvSpPr>
        <p:spPr>
          <a:xfrm>
            <a:off x="821634" y="3428999"/>
            <a:ext cx="7425713" cy="1325563"/>
          </a:xfrm>
        </p:spPr>
        <p:txBody>
          <a:bodyPr>
            <a:normAutofit/>
          </a:bodyPr>
          <a:lstStyle/>
          <a:p>
            <a:pPr marL="0" indent="0">
              <a:buNone/>
            </a:pPr>
            <a:r>
              <a:rPr lang="en-US" sz="2400" dirty="0">
                <a:solidFill>
                  <a:schemeClr val="tx1"/>
                </a:solidFill>
                <a:effectLst/>
                <a:latin typeface="Times New Roman" panose="02020603050405020304" pitchFamily="18" charset="0"/>
                <a:ea typeface="Calibri" panose="020F0502020204030204" pitchFamily="34" charset="0"/>
                <a:cs typeface="Arial" panose="020B0604020202020204" pitchFamily="34" charset="0"/>
              </a:rPr>
              <a:t>(Here are some Screenshots of the project)</a:t>
            </a:r>
            <a:endParaRPr lang="en-IN" sz="24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0" indent="0">
              <a:buNone/>
            </a:pPr>
            <a:endParaRPr lang="en-IN" sz="2400" dirty="0">
              <a:solidFill>
                <a:srgbClr val="002060"/>
              </a:solidFill>
            </a:endParaRPr>
          </a:p>
        </p:txBody>
      </p:sp>
    </p:spTree>
    <p:extLst>
      <p:ext uri="{BB962C8B-B14F-4D97-AF65-F5344CB8AC3E}">
        <p14:creationId xmlns:p14="http://schemas.microsoft.com/office/powerpoint/2010/main" xmlns="" val="42317290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C0F5047F-DBEA-4C2B-AD01-BE0FFC09F6F1}"/>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xmlns="" val="33480484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68CDD9EE-4F87-4BF1-BA83-1CDC218F8171}"/>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xmlns="" val="29153580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68F91C03-5094-4B5F-BAC8-A2C3A55940AE}"/>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xmlns="" val="29544787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056E688F-59D5-43E8-A5AB-0560BA81439A}"/>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xmlns="" val="31759856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5B9DB90-2029-4E5A-8DF8-EC5E2EAF6785}"/>
              </a:ext>
            </a:extLst>
          </p:cNvPr>
          <p:cNvSpPr>
            <a:spLocks noGrp="1"/>
          </p:cNvSpPr>
          <p:nvPr>
            <p:ph type="title"/>
          </p:nvPr>
        </p:nvSpPr>
        <p:spPr>
          <a:xfrm>
            <a:off x="1005024" y="778929"/>
            <a:ext cx="8610600" cy="1293028"/>
          </a:xfrm>
        </p:spPr>
        <p:txBody>
          <a:bodyPr/>
          <a:lstStyle/>
          <a:p>
            <a:pPr algn="l"/>
            <a:r>
              <a:rPr lang="en-IN" b="1" dirty="0">
                <a:solidFill>
                  <a:schemeClr val="accent1">
                    <a:lumMod val="60000"/>
                    <a:lumOff val="40000"/>
                  </a:schemeClr>
                </a:solidFill>
              </a:rPr>
              <a:t>Introduction</a:t>
            </a:r>
          </a:p>
        </p:txBody>
      </p:sp>
      <p:sp>
        <p:nvSpPr>
          <p:cNvPr id="3" name="Content Placeholder 2">
            <a:extLst>
              <a:ext uri="{FF2B5EF4-FFF2-40B4-BE49-F238E27FC236}">
                <a16:creationId xmlns:a16="http://schemas.microsoft.com/office/drawing/2014/main" xmlns="" id="{0BE6E790-EB6B-44B5-B0B3-DF48B1CF2DC2}"/>
              </a:ext>
            </a:extLst>
          </p:cNvPr>
          <p:cNvSpPr>
            <a:spLocks noGrp="1"/>
          </p:cNvSpPr>
          <p:nvPr>
            <p:ph idx="1"/>
          </p:nvPr>
        </p:nvSpPr>
        <p:spPr>
          <a:xfrm>
            <a:off x="514692" y="1722783"/>
            <a:ext cx="8960611" cy="4229947"/>
          </a:xfrm>
        </p:spPr>
        <p:txBody>
          <a:bodyPr>
            <a:normAutofit fontScale="85000" lnSpcReduction="10000"/>
          </a:bodyPr>
          <a:lstStyle/>
          <a:p>
            <a:pPr marL="457200" marR="139700" indent="0" algn="just">
              <a:lnSpc>
                <a:spcPct val="148000"/>
              </a:lnSpc>
              <a:spcAft>
                <a:spcPts val="0"/>
              </a:spcAft>
              <a:buNone/>
            </a:pPr>
            <a:r>
              <a:rPr lang="en-IN" sz="1800" dirty="0">
                <a:effectLst/>
                <a:latin typeface="Times New Roman" panose="02020603050405020304" pitchFamily="18" charset="0"/>
                <a:ea typeface="Times New Roman" panose="02020603050405020304" pitchFamily="18" charset="0"/>
                <a:cs typeface="Arial" panose="020B0604020202020204" pitchFamily="34" charset="0"/>
              </a:rPr>
              <a:t>In current scenario, </a:t>
            </a:r>
            <a:r>
              <a:rPr lang="en-IN" dirty="0">
                <a:solidFill>
                  <a:schemeClr val="tx1"/>
                </a:solidFill>
                <a:latin typeface="Times New Roman" panose="02020603050405020304" pitchFamily="18" charset="0"/>
                <a:ea typeface="Times New Roman" panose="02020603050405020304" pitchFamily="18" charset="0"/>
                <a:cs typeface="Arial" panose="020B0604020202020204" pitchFamily="34" charset="0"/>
              </a:rPr>
              <a:t>m</a:t>
            </a:r>
            <a:r>
              <a:rPr lang="en-IN" sz="1800" dirty="0">
                <a:solidFill>
                  <a:schemeClr val="tx1"/>
                </a:solidFill>
                <a:effectLst/>
                <a:latin typeface="Times New Roman" panose="02020603050405020304" pitchFamily="18" charset="0"/>
                <a:ea typeface="Calibri" panose="020F0502020204030204" pitchFamily="34" charset="0"/>
                <a:cs typeface="Arial" panose="020B0604020202020204" pitchFamily="34" charset="0"/>
              </a:rPr>
              <a:t>ajor advancements in technology have drastically changed how and where we conduct business with more people working remotely, the rise of instant, on-demand communications and the globalization of businesses. For modern and innovative businesses to grow and globalize, building and maintaining quality relationships with partners, suppliers, internal teams, investors and customers is essential. Video conferencing boosts productivity, saves time, reduces travel expenses, and overall promotes collaboration. The advantage of video conferencing is the ability to facilitate all of those benefits without requiring constant travel for face-to-face communication.</a:t>
            </a:r>
          </a:p>
          <a:p>
            <a:pPr marL="457200" marR="139700" indent="0" algn="just">
              <a:lnSpc>
                <a:spcPct val="148000"/>
              </a:lnSpc>
              <a:spcAft>
                <a:spcPts val="0"/>
              </a:spcAft>
              <a:buNone/>
            </a:pPr>
            <a:r>
              <a:rPr lang="en-IN" sz="1800" dirty="0">
                <a:solidFill>
                  <a:schemeClr val="tx1"/>
                </a:solidFill>
                <a:effectLst/>
                <a:latin typeface="Times New Roman" panose="02020603050405020304" pitchFamily="18" charset="0"/>
                <a:ea typeface="Calibri" panose="020F0502020204030204" pitchFamily="34" charset="0"/>
              </a:rPr>
              <a:t>Video conferencing describes online meetings that take place over the internet to connect video conferencing systems in meeting rooms with personal devices such as laptops or mobile devices with embedded webcams. Utilizing a simple, unified video conferencing solution with support for screen sharing empowers your global teams to be more connected, productive and engaged. </a:t>
            </a:r>
            <a:endParaRPr lang="en-IN" dirty="0">
              <a:solidFill>
                <a:schemeClr val="tx1"/>
              </a:solidFill>
            </a:endParaRPr>
          </a:p>
        </p:txBody>
      </p:sp>
    </p:spTree>
    <p:extLst>
      <p:ext uri="{BB962C8B-B14F-4D97-AF65-F5344CB8AC3E}">
        <p14:creationId xmlns:p14="http://schemas.microsoft.com/office/powerpoint/2010/main" xmlns="" val="167756800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2FA1F22B-F0C0-444E-8B95-4D139027639E}"/>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xmlns="" val="21847634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DC9CAB09-1339-4538-BF8A-6C25B16603B9}"/>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xmlns="" val="1137457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D7AE14D8-157C-4D21-9D54-B1EBFF9F954F}"/>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xmlns="" val="10681733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0BD6BA63-0540-4FE8-80C0-ED34535A7519}"/>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xmlns="" val="10263563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09241699-DB23-44B0-AE95-A9EDFB4123BE}"/>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xmlns="" val="24873861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A39F473B-388C-4290-A412-D4B0DE19452E}"/>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xmlns="" val="29763216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CEBD392-7DC1-41C6-9DE4-A780ED474989}"/>
              </a:ext>
            </a:extLst>
          </p:cNvPr>
          <p:cNvSpPr>
            <a:spLocks noGrp="1"/>
          </p:cNvSpPr>
          <p:nvPr>
            <p:ph type="title"/>
          </p:nvPr>
        </p:nvSpPr>
        <p:spPr>
          <a:xfrm>
            <a:off x="677334" y="1046827"/>
            <a:ext cx="8596668" cy="1320800"/>
          </a:xfrm>
        </p:spPr>
        <p:txBody>
          <a:bodyPr/>
          <a:lstStyle/>
          <a:p>
            <a:r>
              <a:rPr lang="en-IN" b="1" dirty="0">
                <a:solidFill>
                  <a:schemeClr val="accent1">
                    <a:lumMod val="60000"/>
                    <a:lumOff val="40000"/>
                  </a:schemeClr>
                </a:solidFill>
              </a:rPr>
              <a:t>Limitations</a:t>
            </a:r>
          </a:p>
        </p:txBody>
      </p:sp>
      <p:sp>
        <p:nvSpPr>
          <p:cNvPr id="3" name="Content Placeholder 2">
            <a:extLst>
              <a:ext uri="{FF2B5EF4-FFF2-40B4-BE49-F238E27FC236}">
                <a16:creationId xmlns:a16="http://schemas.microsoft.com/office/drawing/2014/main" xmlns="" id="{6590DBCB-96BD-407B-B94F-BF0786BDDE6A}"/>
              </a:ext>
            </a:extLst>
          </p:cNvPr>
          <p:cNvSpPr>
            <a:spLocks noGrp="1"/>
          </p:cNvSpPr>
          <p:nvPr>
            <p:ph idx="1"/>
          </p:nvPr>
        </p:nvSpPr>
        <p:spPr>
          <a:xfrm>
            <a:off x="677334" y="2367627"/>
            <a:ext cx="8596668" cy="3880773"/>
          </a:xfrm>
        </p:spPr>
        <p:txBody>
          <a:bodyPr>
            <a:normAutofit/>
          </a:bodyPr>
          <a:lstStyle/>
          <a:p>
            <a:pPr>
              <a:buClr>
                <a:schemeClr val="accent1">
                  <a:lumMod val="60000"/>
                  <a:lumOff val="40000"/>
                </a:schemeClr>
              </a:buClr>
              <a:buFont typeface="Wingdings 3" panose="05040102010807070707" pitchFamily="18" charset="2"/>
              <a:buChar char=""/>
            </a:pPr>
            <a:r>
              <a:rPr lang="en-IN" sz="3200" dirty="0">
                <a:latin typeface="Times New Roman" panose="02020603050405020304" pitchFamily="18" charset="0"/>
                <a:cs typeface="Times New Roman" panose="02020603050405020304" pitchFamily="18" charset="0"/>
              </a:rPr>
              <a:t>The only limitation of this project is that it is not yet deployed globally on internet. It runs on a local server. </a:t>
            </a:r>
          </a:p>
        </p:txBody>
      </p:sp>
    </p:spTree>
    <p:extLst>
      <p:ext uri="{BB962C8B-B14F-4D97-AF65-F5344CB8AC3E}">
        <p14:creationId xmlns:p14="http://schemas.microsoft.com/office/powerpoint/2010/main" xmlns="" val="2322252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CEBD392-7DC1-41C6-9DE4-A780ED474989}"/>
              </a:ext>
            </a:extLst>
          </p:cNvPr>
          <p:cNvSpPr>
            <a:spLocks noGrp="1"/>
          </p:cNvSpPr>
          <p:nvPr>
            <p:ph type="title"/>
          </p:nvPr>
        </p:nvSpPr>
        <p:spPr>
          <a:xfrm>
            <a:off x="677334" y="1590261"/>
            <a:ext cx="8596668" cy="1320800"/>
          </a:xfrm>
        </p:spPr>
        <p:txBody>
          <a:bodyPr/>
          <a:lstStyle/>
          <a:p>
            <a:r>
              <a:rPr lang="en-IN" b="1" dirty="0">
                <a:solidFill>
                  <a:schemeClr val="accent1">
                    <a:lumMod val="60000"/>
                    <a:lumOff val="40000"/>
                  </a:schemeClr>
                </a:solidFill>
              </a:rPr>
              <a:t>Future Scope</a:t>
            </a:r>
          </a:p>
        </p:txBody>
      </p:sp>
      <p:sp>
        <p:nvSpPr>
          <p:cNvPr id="3" name="Content Placeholder 2">
            <a:extLst>
              <a:ext uri="{FF2B5EF4-FFF2-40B4-BE49-F238E27FC236}">
                <a16:creationId xmlns:a16="http://schemas.microsoft.com/office/drawing/2014/main" xmlns="" id="{6590DBCB-96BD-407B-B94F-BF0786BDDE6A}"/>
              </a:ext>
            </a:extLst>
          </p:cNvPr>
          <p:cNvSpPr>
            <a:spLocks noGrp="1"/>
          </p:cNvSpPr>
          <p:nvPr>
            <p:ph idx="1"/>
          </p:nvPr>
        </p:nvSpPr>
        <p:spPr>
          <a:xfrm>
            <a:off x="677334" y="2738688"/>
            <a:ext cx="8596668" cy="3880773"/>
          </a:xfrm>
        </p:spPr>
        <p:txBody>
          <a:bodyPr>
            <a:normAutofit/>
          </a:bodyPr>
          <a:lstStyle/>
          <a:p>
            <a:pPr marL="342900" marR="558800" lvl="0" indent="-342900">
              <a:lnSpc>
                <a:spcPct val="110000"/>
              </a:lnSpc>
              <a:buFont typeface="+mj-lt"/>
              <a:buAutoNum type="arabicPeriod"/>
            </a:pPr>
            <a:r>
              <a:rPr lang="en-IN" sz="2000" dirty="0">
                <a:effectLst/>
                <a:latin typeface="Times New Roman" panose="02020603050405020304" pitchFamily="18" charset="0"/>
                <a:ea typeface="Times New Roman" panose="02020603050405020304" pitchFamily="18" charset="0"/>
                <a:cs typeface="Arial" panose="020B0604020202020204" pitchFamily="34" charset="0"/>
              </a:rPr>
              <a:t>Since this project works on a local server, in future we can deploy it globally so different users from any part of the world can join the room.</a:t>
            </a:r>
            <a:endParaRPr lang="en-IN" sz="2000" dirty="0">
              <a:effectLst/>
              <a:latin typeface="Calibri" panose="020F0502020204030204" pitchFamily="34" charset="0"/>
              <a:ea typeface="Calibri" panose="020F0502020204030204" pitchFamily="34" charset="0"/>
              <a:cs typeface="Arial" panose="020B0604020202020204" pitchFamily="34" charset="0"/>
            </a:endParaRPr>
          </a:p>
          <a:p>
            <a:pPr marL="342900" marR="558800" lvl="0" indent="-342900">
              <a:lnSpc>
                <a:spcPct val="110000"/>
              </a:lnSpc>
              <a:buFont typeface="+mj-lt"/>
              <a:buAutoNum type="arabicPeriod"/>
            </a:pPr>
            <a:r>
              <a:rPr lang="en-IN" sz="2000" dirty="0">
                <a:effectLst/>
                <a:latin typeface="Times New Roman" panose="02020603050405020304" pitchFamily="18" charset="0"/>
                <a:ea typeface="Times New Roman" panose="02020603050405020304" pitchFamily="18" charset="0"/>
                <a:cs typeface="Arial" panose="020B0604020202020204" pitchFamily="34" charset="0"/>
              </a:rPr>
              <a:t>We can add Database in the application which enable us to introduce features like  Unique ID, Sign Up, Profile Photo Update, Sharing Screen or Media and Document Share, etc.</a:t>
            </a:r>
            <a:endParaRPr lang="en-IN" sz="20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xmlns="" val="23645366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xmlns="" id="{EA4380CE-DEEA-4615-91BA-70FD01F68424}"/>
              </a:ext>
            </a:extLst>
          </p:cNvPr>
          <p:cNvSpPr txBox="1">
            <a:spLocks/>
          </p:cNvSpPr>
          <p:nvPr/>
        </p:nvSpPr>
        <p:spPr>
          <a:xfrm>
            <a:off x="685800" y="1744036"/>
            <a:ext cx="11506200" cy="207259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342900" lvl="0" indent="-342900" algn="just" rtl="0">
              <a:lnSpc>
                <a:spcPct val="107000"/>
              </a:lnSpc>
              <a:spcBef>
                <a:spcPts val="210"/>
              </a:spcBef>
              <a:spcAft>
                <a:spcPts val="800"/>
              </a:spcAft>
              <a:buClr>
                <a:schemeClr val="accent1">
                  <a:lumMod val="40000"/>
                  <a:lumOff val="60000"/>
                </a:schemeClr>
              </a:buClr>
              <a:buFont typeface="Symbol" panose="05050102010706020507" pitchFamily="18" charset="2"/>
              <a:buChar char=""/>
            </a:pPr>
            <a:r>
              <a:rPr lang="en-US" sz="1800" u="sng" dirty="0">
                <a:effectLst/>
                <a:latin typeface="Times New Roman" panose="02020603050405020304" pitchFamily="18" charset="0"/>
                <a:ea typeface="Times New Roman" panose="02020603050405020304" pitchFamily="18" charset="0"/>
                <a:hlinkClick r:id="rId2">
                  <a:extLst>
                    <a:ext uri="{A12FA001-AC4F-418D-AE19-62706E023703}">
                      <ahyp:hlinkClr xmlns:ahyp="http://schemas.microsoft.com/office/drawing/2018/hyperlinkcolor" xmlns="" val="tx"/>
                    </a:ext>
                  </a:extLst>
                </a:hlinkClick>
              </a:rPr>
              <a:t>https://nodejs.org/en/</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07000"/>
              </a:lnSpc>
              <a:spcBef>
                <a:spcPts val="210"/>
              </a:spcBef>
              <a:spcAft>
                <a:spcPts val="0"/>
              </a:spcAft>
              <a:buClr>
                <a:schemeClr val="accent1">
                  <a:lumMod val="40000"/>
                  <a:lumOff val="60000"/>
                </a:schemeClr>
              </a:buClr>
              <a:buFont typeface="Symbol" panose="05050102010706020507" pitchFamily="18" charset="2"/>
              <a:buChar char=""/>
            </a:pPr>
            <a:r>
              <a:rPr lang="en-US" sz="1800" u="sng" dirty="0">
                <a:effectLst/>
                <a:latin typeface="Times New Roman" panose="02020603050405020304" pitchFamily="18" charset="0"/>
                <a:ea typeface="Times New Roman" panose="02020603050405020304" pitchFamily="18" charset="0"/>
                <a:hlinkClick r:id="rId3">
                  <a:extLst>
                    <a:ext uri="{A12FA001-AC4F-418D-AE19-62706E023703}">
                      <ahyp:hlinkClr xmlns:ahyp="http://schemas.microsoft.com/office/drawing/2018/hyperlinkcolor" xmlns="" val="tx"/>
                    </a:ext>
                  </a:extLst>
                </a:hlinkClick>
              </a:rPr>
              <a:t>https://socket.io/</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07000"/>
              </a:lnSpc>
              <a:spcBef>
                <a:spcPts val="210"/>
              </a:spcBef>
              <a:spcAft>
                <a:spcPts val="0"/>
              </a:spcAft>
              <a:buClr>
                <a:schemeClr val="accent1">
                  <a:lumMod val="40000"/>
                  <a:lumOff val="60000"/>
                </a:schemeClr>
              </a:buClr>
              <a:buFont typeface="Symbol" panose="05050102010706020507" pitchFamily="18" charset="2"/>
              <a:buChar char=""/>
            </a:pPr>
            <a:r>
              <a:rPr lang="en-US" sz="1800" u="sng" dirty="0">
                <a:effectLst/>
                <a:latin typeface="Times New Roman" panose="02020603050405020304" pitchFamily="18" charset="0"/>
                <a:ea typeface="Times New Roman" panose="02020603050405020304" pitchFamily="18" charset="0"/>
                <a:hlinkClick r:id="rId3">
                  <a:extLst>
                    <a:ext uri="{A12FA001-AC4F-418D-AE19-62706E023703}">
                      <ahyp:hlinkClr xmlns:ahyp="http://schemas.microsoft.com/office/drawing/2018/hyperlinkcolor" xmlns="" val="tx"/>
                    </a:ext>
                  </a:extLst>
                </a:hlinkClick>
              </a:rPr>
              <a:t>https://socket.io/</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07000"/>
              </a:lnSpc>
              <a:spcBef>
                <a:spcPts val="210"/>
              </a:spcBef>
              <a:spcAft>
                <a:spcPts val="0"/>
              </a:spcAft>
              <a:buClr>
                <a:schemeClr val="accent1">
                  <a:lumMod val="40000"/>
                  <a:lumOff val="60000"/>
                </a:schemeClr>
              </a:buClr>
              <a:buFont typeface="Symbol" panose="05050102010706020507" pitchFamily="18" charset="2"/>
              <a:buChar char=""/>
            </a:pPr>
            <a:r>
              <a:rPr lang="en-US" sz="1800" u="sng" dirty="0">
                <a:effectLst/>
                <a:latin typeface="Times New Roman" panose="02020603050405020304" pitchFamily="18" charset="0"/>
                <a:ea typeface="Times New Roman" panose="02020603050405020304" pitchFamily="18" charset="0"/>
                <a:hlinkClick r:id="rId4">
                  <a:extLst>
                    <a:ext uri="{A12FA001-AC4F-418D-AE19-62706E023703}">
                      <ahyp:hlinkClr xmlns:ahyp="http://schemas.microsoft.com/office/drawing/2018/hyperlinkcolor" xmlns="" val="tx"/>
                    </a:ext>
                  </a:extLst>
                </a:hlinkClick>
              </a:rPr>
              <a:t>https://youtu.be/JnvKXcSI7yk</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07000"/>
              </a:lnSpc>
              <a:spcBef>
                <a:spcPts val="210"/>
              </a:spcBef>
              <a:spcAft>
                <a:spcPts val="0"/>
              </a:spcAft>
              <a:buClr>
                <a:schemeClr val="accent1">
                  <a:lumMod val="40000"/>
                  <a:lumOff val="60000"/>
                </a:schemeClr>
              </a:buClr>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https://www.geeksforgeeks.org</a:t>
            </a:r>
            <a:endParaRPr lang="en-IN" sz="1800" dirty="0">
              <a:effectLst/>
              <a:latin typeface="Times New Roman" panose="02020603050405020304" pitchFamily="18" charset="0"/>
              <a:ea typeface="Times New Roman" panose="02020603050405020304" pitchFamily="18" charset="0"/>
            </a:endParaRPr>
          </a:p>
          <a:p>
            <a:pPr marL="0" indent="0">
              <a:buClr>
                <a:schemeClr val="accent2"/>
              </a:buClr>
              <a:buFont typeface="Arial" panose="020B0604020202020204" pitchFamily="34" charset="0"/>
              <a:buNone/>
            </a:pPr>
            <a:endParaRPr lang="en-IN" sz="2400" dirty="0"/>
          </a:p>
        </p:txBody>
      </p:sp>
      <p:sp>
        <p:nvSpPr>
          <p:cNvPr id="5" name="Title 1">
            <a:extLst>
              <a:ext uri="{FF2B5EF4-FFF2-40B4-BE49-F238E27FC236}">
                <a16:creationId xmlns:a16="http://schemas.microsoft.com/office/drawing/2014/main" xmlns="" id="{777A02D7-16AE-4EDD-A560-A409F33CD751}"/>
              </a:ext>
            </a:extLst>
          </p:cNvPr>
          <p:cNvSpPr txBox="1">
            <a:spLocks/>
          </p:cNvSpPr>
          <p:nvPr/>
        </p:nvSpPr>
        <p:spPr>
          <a:xfrm>
            <a:off x="685800" y="609599"/>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l"/>
            <a:r>
              <a:rPr lang="en-IN" sz="3200" b="1" dirty="0">
                <a:solidFill>
                  <a:schemeClr val="accent1">
                    <a:lumMod val="60000"/>
                    <a:lumOff val="40000"/>
                  </a:schemeClr>
                </a:solidFill>
              </a:rPr>
              <a:t>Reference and bibliography</a:t>
            </a:r>
          </a:p>
        </p:txBody>
      </p:sp>
      <p:sp>
        <p:nvSpPr>
          <p:cNvPr id="7" name="Title 6">
            <a:extLst>
              <a:ext uri="{FF2B5EF4-FFF2-40B4-BE49-F238E27FC236}">
                <a16:creationId xmlns:a16="http://schemas.microsoft.com/office/drawing/2014/main" xmlns="" id="{226BCB37-1C4A-4F16-8DB0-6A5374C38054}"/>
              </a:ext>
            </a:extLst>
          </p:cNvPr>
          <p:cNvSpPr>
            <a:spLocks noGrp="1"/>
          </p:cNvSpPr>
          <p:nvPr>
            <p:ph type="title"/>
          </p:nvPr>
        </p:nvSpPr>
        <p:spPr>
          <a:xfrm>
            <a:off x="685800" y="4359966"/>
            <a:ext cx="9372600" cy="1320800"/>
          </a:xfrm>
        </p:spPr>
        <p:txBody>
          <a:bodyPr>
            <a:normAutofit/>
          </a:bodyPr>
          <a:lstStyle/>
          <a:p>
            <a:r>
              <a:rPr lang="en-IN" sz="3200" dirty="0">
                <a:solidFill>
                  <a:schemeClr val="accent1">
                    <a:lumMod val="40000"/>
                    <a:lumOff val="60000"/>
                  </a:schemeClr>
                </a:solidFill>
              </a:rPr>
              <a:t>GitHub Link:</a:t>
            </a:r>
            <a:br>
              <a:rPr lang="en-IN" sz="3200" dirty="0">
                <a:solidFill>
                  <a:schemeClr val="accent1">
                    <a:lumMod val="40000"/>
                    <a:lumOff val="60000"/>
                  </a:schemeClr>
                </a:solidFill>
              </a:rPr>
            </a:br>
            <a:r>
              <a:rPr lang="en-IN" sz="2000" i="1" dirty="0">
                <a:solidFill>
                  <a:schemeClr val="tx1"/>
                </a:solidFill>
              </a:rPr>
              <a:t>https://github.com/visheskeshari/ZoomClone</a:t>
            </a:r>
          </a:p>
        </p:txBody>
      </p:sp>
    </p:spTree>
    <p:extLst>
      <p:ext uri="{BB962C8B-B14F-4D97-AF65-F5344CB8AC3E}">
        <p14:creationId xmlns:p14="http://schemas.microsoft.com/office/powerpoint/2010/main" xmlns="" val="418826677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2B3A3041-0C55-43E8-88AE-561EAF01A025}"/>
              </a:ext>
            </a:extLst>
          </p:cNvPr>
          <p:cNvSpPr txBox="1"/>
          <p:nvPr/>
        </p:nvSpPr>
        <p:spPr>
          <a:xfrm>
            <a:off x="2756550" y="2912541"/>
            <a:ext cx="4528039" cy="1015663"/>
          </a:xfrm>
          <a:prstGeom prst="rect">
            <a:avLst/>
          </a:prstGeom>
          <a:noFill/>
        </p:spPr>
        <p:txBody>
          <a:bodyPr wrap="square" rtlCol="0">
            <a:spAutoFit/>
          </a:bodyPr>
          <a:lstStyle/>
          <a:p>
            <a:r>
              <a:rPr lang="en-US" sz="6000" i="1" dirty="0">
                <a:latin typeface="Algerian" panose="04020705040A02060702" pitchFamily="82" charset="0"/>
              </a:rPr>
              <a:t>Thank You</a:t>
            </a:r>
            <a:endParaRPr lang="en-IN" sz="6000" i="1" dirty="0">
              <a:latin typeface="Algerian" panose="04020705040A02060702" pitchFamily="82" charset="0"/>
            </a:endParaRPr>
          </a:p>
        </p:txBody>
      </p:sp>
    </p:spTree>
    <p:extLst>
      <p:ext uri="{BB962C8B-B14F-4D97-AF65-F5344CB8AC3E}">
        <p14:creationId xmlns:p14="http://schemas.microsoft.com/office/powerpoint/2010/main" xmlns="" val="26311655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4CEB9AF-2E5C-4CF5-8442-E3FC4BAFA048}"/>
              </a:ext>
            </a:extLst>
          </p:cNvPr>
          <p:cNvSpPr>
            <a:spLocks noGrp="1"/>
          </p:cNvSpPr>
          <p:nvPr>
            <p:ph type="title"/>
          </p:nvPr>
        </p:nvSpPr>
        <p:spPr/>
        <p:txBody>
          <a:bodyPr>
            <a:normAutofit/>
          </a:bodyPr>
          <a:lstStyle/>
          <a:p>
            <a:r>
              <a:rPr lang="en-IN" sz="3600" u="sng" dirty="0">
                <a:solidFill>
                  <a:schemeClr val="accent2"/>
                </a:solidFill>
                <a:effectLst/>
                <a:latin typeface="Times New Roman" panose="02020603050405020304" pitchFamily="18" charset="0"/>
                <a:ea typeface="Times New Roman" panose="02020603050405020304" pitchFamily="18" charset="0"/>
                <a:cs typeface="Arial" panose="020B0604020202020204" pitchFamily="34" charset="0"/>
              </a:rPr>
              <a:t>Problem Statement and Objective</a:t>
            </a:r>
            <a:endParaRPr lang="en-IN" dirty="0">
              <a:solidFill>
                <a:schemeClr val="accent2"/>
              </a:solidFill>
            </a:endParaRPr>
          </a:p>
        </p:txBody>
      </p:sp>
      <p:sp>
        <p:nvSpPr>
          <p:cNvPr id="3" name="Content Placeholder 2">
            <a:extLst>
              <a:ext uri="{FF2B5EF4-FFF2-40B4-BE49-F238E27FC236}">
                <a16:creationId xmlns:a16="http://schemas.microsoft.com/office/drawing/2014/main" xmlns="" id="{A4EBDD1D-363F-4708-8259-83BEF6B98889}"/>
              </a:ext>
            </a:extLst>
          </p:cNvPr>
          <p:cNvSpPr>
            <a:spLocks noGrp="1"/>
          </p:cNvSpPr>
          <p:nvPr>
            <p:ph idx="1"/>
          </p:nvPr>
        </p:nvSpPr>
        <p:spPr/>
        <p:txBody>
          <a:bodyPr>
            <a:normAutofit/>
          </a:bodyPr>
          <a:lstStyle/>
          <a:p>
            <a:pPr marL="0" indent="0" algn="just">
              <a:lnSpc>
                <a:spcPct val="150000"/>
              </a:lnSpc>
              <a:buNone/>
            </a:pPr>
            <a:r>
              <a:rPr lang="en-IN" sz="1800" dirty="0">
                <a:effectLst/>
                <a:latin typeface="Times New Roman" panose="02020603050405020304" pitchFamily="18" charset="0"/>
                <a:ea typeface="Calibri" panose="020F0502020204030204" pitchFamily="34" charset="0"/>
                <a:cs typeface="Arial" panose="020B0604020202020204" pitchFamily="34" charset="0"/>
              </a:rPr>
              <a:t>This project is to create a application with a server and client that enables video conferencing and texting in real-time.</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marL="0" indent="0">
              <a:lnSpc>
                <a:spcPts val="1000"/>
              </a:lnSpc>
              <a:buNone/>
            </a:pPr>
            <a:r>
              <a:rPr lang="en-IN" sz="1800" dirty="0">
                <a:effectLst/>
                <a:latin typeface="Times New Roman" panose="02020603050405020304" pitchFamily="18" charset="0"/>
                <a:ea typeface="Times New Roman" panose="02020603050405020304" pitchFamily="18" charset="0"/>
                <a:cs typeface="Arial" panose="020B0604020202020204" pitchFamily="34" charset="0"/>
              </a:rPr>
              <a:t> </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50000"/>
              </a:lnSpc>
              <a:spcBef>
                <a:spcPts val="210"/>
              </a:spcBef>
              <a:spcAft>
                <a:spcPts val="80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This project is a real-time web application with very simple UI.</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spcBef>
                <a:spcPts val="210"/>
              </a:spcBef>
              <a:spcAft>
                <a:spcPts val="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Users can </a:t>
            </a:r>
            <a:r>
              <a:rPr lang="en-US" dirty="0">
                <a:latin typeface="Times New Roman" panose="02020603050405020304" pitchFamily="18" charset="0"/>
                <a:ea typeface="Times New Roman" panose="02020603050405020304" pitchFamily="18" charset="0"/>
              </a:rPr>
              <a:t>do </a:t>
            </a:r>
            <a:r>
              <a:rPr lang="en-US" sz="1800" dirty="0">
                <a:effectLst/>
                <a:latin typeface="Times New Roman" panose="02020603050405020304" pitchFamily="18" charset="0"/>
                <a:ea typeface="Times New Roman" panose="02020603050405020304" pitchFamily="18" charset="0"/>
              </a:rPr>
              <a:t>video conferencing with control over their video and audio streaming.</a:t>
            </a:r>
          </a:p>
          <a:p>
            <a:pPr algn="just">
              <a:lnSpc>
                <a:spcPct val="150000"/>
              </a:lnSpc>
              <a:spcBef>
                <a:spcPts val="210"/>
              </a:spcBef>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Users </a:t>
            </a:r>
            <a:r>
              <a:rPr lang="en-US" dirty="0">
                <a:latin typeface="Times New Roman" panose="02020603050405020304" pitchFamily="18" charset="0"/>
                <a:ea typeface="Times New Roman" panose="02020603050405020304" pitchFamily="18" charset="0"/>
              </a:rPr>
              <a:t>can </a:t>
            </a:r>
            <a:r>
              <a:rPr lang="en-US" sz="1800" dirty="0">
                <a:effectLst/>
                <a:latin typeface="Times New Roman" panose="02020603050405020304" pitchFamily="18" charset="0"/>
                <a:ea typeface="Times New Roman" panose="02020603050405020304" pitchFamily="18" charset="0"/>
              </a:rPr>
              <a:t>send and receive text in real-time in the room.</a:t>
            </a:r>
          </a:p>
          <a:p>
            <a:pPr marL="342900" lvl="0" indent="-342900" algn="just">
              <a:lnSpc>
                <a:spcPct val="150000"/>
              </a:lnSpc>
              <a:spcBef>
                <a:spcPts val="210"/>
              </a:spcBef>
              <a:spcAft>
                <a:spcPts val="0"/>
              </a:spcAft>
              <a:buFont typeface="Symbol" panose="05050102010706020507" pitchFamily="18" charset="2"/>
              <a:buChar char=""/>
            </a:pPr>
            <a:r>
              <a:rPr lang="en-IN" sz="1800" dirty="0">
                <a:effectLst/>
                <a:latin typeface="Calibri" panose="020F0502020204030204" pitchFamily="34" charset="0"/>
                <a:ea typeface="Calibri" panose="020F0502020204030204" pitchFamily="34" charset="0"/>
                <a:cs typeface="Arial" panose="020B0604020202020204" pitchFamily="34" charset="0"/>
              </a:rPr>
              <a:t>To generate an IP Address for multiple users to connect to the same chat room.</a:t>
            </a:r>
            <a:endParaRPr lang="en-IN" dirty="0"/>
          </a:p>
        </p:txBody>
      </p:sp>
    </p:spTree>
    <p:extLst>
      <p:ext uri="{BB962C8B-B14F-4D97-AF65-F5344CB8AC3E}">
        <p14:creationId xmlns:p14="http://schemas.microsoft.com/office/powerpoint/2010/main" xmlns="" val="138666213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xmlns="" id="{1F2216F9-FC9C-4E9C-8C7C-F933889EB2FA}"/>
              </a:ext>
            </a:extLst>
          </p:cNvPr>
          <p:cNvSpPr>
            <a:spLocks noGrp="1"/>
          </p:cNvSpPr>
          <p:nvPr>
            <p:ph type="title"/>
          </p:nvPr>
        </p:nvSpPr>
        <p:spPr>
          <a:xfrm>
            <a:off x="685800" y="1036682"/>
            <a:ext cx="8596668" cy="1320800"/>
          </a:xfrm>
        </p:spPr>
        <p:txBody>
          <a:bodyPr>
            <a:normAutofit/>
          </a:bodyPr>
          <a:lstStyle/>
          <a:p>
            <a:r>
              <a:rPr lang="en-US" sz="3600" b="1" dirty="0">
                <a:solidFill>
                  <a:schemeClr val="accent1">
                    <a:lumMod val="60000"/>
                    <a:lumOff val="40000"/>
                  </a:schemeClr>
                </a:solidFill>
                <a:effectLst/>
                <a:latin typeface="Times New Roman" panose="02020603050405020304" pitchFamily="18" charset="0"/>
                <a:ea typeface="Calibri" panose="020F0502020204030204" pitchFamily="34" charset="0"/>
                <a:cs typeface="Arial" panose="020B0604020202020204" pitchFamily="34" charset="0"/>
              </a:rPr>
              <a:t>Projects has 3 functionalities</a:t>
            </a:r>
            <a:r>
              <a:rPr lang="en-IN" sz="3600"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rPr>
              <a:t/>
            </a:r>
            <a:br>
              <a:rPr lang="en-IN" sz="3600"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rPr>
            </a:br>
            <a:endParaRPr lang="en-IN" dirty="0">
              <a:solidFill>
                <a:schemeClr val="accent1">
                  <a:lumMod val="60000"/>
                  <a:lumOff val="40000"/>
                </a:schemeClr>
              </a:solidFill>
            </a:endParaRPr>
          </a:p>
        </p:txBody>
      </p:sp>
      <p:sp>
        <p:nvSpPr>
          <p:cNvPr id="5" name="Content Placeholder 4">
            <a:extLst>
              <a:ext uri="{FF2B5EF4-FFF2-40B4-BE49-F238E27FC236}">
                <a16:creationId xmlns:a16="http://schemas.microsoft.com/office/drawing/2014/main" xmlns="" id="{310DA56A-D4D6-406F-98D2-61CE5B2D241D}"/>
              </a:ext>
            </a:extLst>
          </p:cNvPr>
          <p:cNvSpPr>
            <a:spLocks noGrp="1"/>
          </p:cNvSpPr>
          <p:nvPr>
            <p:ph idx="1"/>
          </p:nvPr>
        </p:nvSpPr>
        <p:spPr>
          <a:xfrm>
            <a:off x="685800" y="2499360"/>
            <a:ext cx="10820400" cy="652035"/>
          </a:xfrm>
        </p:spPr>
        <p:txBody>
          <a:bodyPr>
            <a:normAutofit/>
          </a:bodyPr>
          <a:lstStyle/>
          <a:p>
            <a:pPr marL="0" indent="0">
              <a:lnSpc>
                <a:spcPct val="115000"/>
              </a:lnSpc>
              <a:spcAft>
                <a:spcPts val="1000"/>
              </a:spcAft>
              <a:buNone/>
            </a:pPr>
            <a:r>
              <a:rPr lang="en-US" sz="1800" b="1" dirty="0">
                <a:solidFill>
                  <a:schemeClr val="tx1"/>
                </a:solidFill>
                <a:effectLst/>
                <a:latin typeface="Times New Roman" panose="02020603050405020304" pitchFamily="18" charset="0"/>
                <a:ea typeface="Calibri" panose="020F0502020204030204" pitchFamily="34" charset="0"/>
                <a:cs typeface="Arial" panose="020B0604020202020204" pitchFamily="34" charset="0"/>
              </a:rPr>
              <a:t>1. Video Streaming  </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endParaRPr lang="en-IN" dirty="0"/>
          </a:p>
        </p:txBody>
      </p:sp>
      <p:sp>
        <p:nvSpPr>
          <p:cNvPr id="4" name="Title 1">
            <a:extLst>
              <a:ext uri="{FF2B5EF4-FFF2-40B4-BE49-F238E27FC236}">
                <a16:creationId xmlns:a16="http://schemas.microsoft.com/office/drawing/2014/main" xmlns="" id="{AA7BB1A7-F8FB-4FE6-8CAA-11871B802700}"/>
              </a:ext>
            </a:extLst>
          </p:cNvPr>
          <p:cNvSpPr txBox="1">
            <a:spLocks/>
          </p:cNvSpPr>
          <p:nvPr/>
        </p:nvSpPr>
        <p:spPr>
          <a:xfrm>
            <a:off x="685800" y="3706605"/>
            <a:ext cx="10515600" cy="676841"/>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800" b="1" dirty="0">
                <a:solidFill>
                  <a:schemeClr val="tx1"/>
                </a:solidFill>
                <a:latin typeface="Times New Roman" panose="02020603050405020304" pitchFamily="18" charset="0"/>
                <a:ea typeface="Calibri" panose="020F0502020204030204" pitchFamily="34" charset="0"/>
                <a:cs typeface="Arial" panose="020B0604020202020204" pitchFamily="34" charset="0"/>
              </a:rPr>
              <a:t>2. Audio Streaming</a:t>
            </a:r>
            <a:r>
              <a:rPr lang="en-IN" sz="1800" dirty="0">
                <a:latin typeface="Calibri" panose="020F0502020204030204" pitchFamily="34" charset="0"/>
                <a:ea typeface="Calibri" panose="020F0502020204030204" pitchFamily="34" charset="0"/>
                <a:cs typeface="Arial" panose="020B0604020202020204" pitchFamily="34" charset="0"/>
              </a:rPr>
              <a:t/>
            </a:r>
            <a:br>
              <a:rPr lang="en-IN" sz="1800" dirty="0">
                <a:latin typeface="Calibri" panose="020F0502020204030204" pitchFamily="34" charset="0"/>
                <a:ea typeface="Calibri" panose="020F0502020204030204" pitchFamily="34" charset="0"/>
                <a:cs typeface="Arial" panose="020B0604020202020204" pitchFamily="34" charset="0"/>
              </a:rPr>
            </a:br>
            <a:endParaRPr lang="en-IN" sz="1800" dirty="0"/>
          </a:p>
        </p:txBody>
      </p:sp>
      <p:sp>
        <p:nvSpPr>
          <p:cNvPr id="6" name="TextBox 5">
            <a:extLst>
              <a:ext uri="{FF2B5EF4-FFF2-40B4-BE49-F238E27FC236}">
                <a16:creationId xmlns:a16="http://schemas.microsoft.com/office/drawing/2014/main" xmlns="" id="{CD18F52A-7C8A-49C3-A5CA-BE94EC9373C7}"/>
              </a:ext>
            </a:extLst>
          </p:cNvPr>
          <p:cNvSpPr txBox="1"/>
          <p:nvPr/>
        </p:nvSpPr>
        <p:spPr>
          <a:xfrm>
            <a:off x="685800" y="5177359"/>
            <a:ext cx="7892143" cy="923330"/>
          </a:xfrm>
          <a:prstGeom prst="rect">
            <a:avLst/>
          </a:prstGeom>
          <a:noFill/>
        </p:spPr>
        <p:txBody>
          <a:bodyPr wrap="square" rtlCol="0">
            <a:spAutoFit/>
          </a:bodyPr>
          <a:lstStyle/>
          <a:p>
            <a:r>
              <a:rPr lang="en-US" sz="1800" b="1" dirty="0">
                <a:solidFill>
                  <a:schemeClr val="tx1">
                    <a:lumMod val="95000"/>
                  </a:schemeClr>
                </a:solidFill>
                <a:effectLst/>
                <a:latin typeface="Times New Roman" panose="02020603050405020304" pitchFamily="18" charset="0"/>
                <a:ea typeface="Calibri" panose="020F0502020204030204" pitchFamily="34" charset="0"/>
                <a:cs typeface="Arial" panose="020B0604020202020204" pitchFamily="34" charset="0"/>
              </a:rPr>
              <a:t>3. Real-time Chatting</a:t>
            </a:r>
            <a:r>
              <a:rPr lang="en-US" sz="1800" b="1" dirty="0">
                <a:solidFill>
                  <a:srgbClr val="002060"/>
                </a:solidFill>
                <a:effectLst/>
                <a:latin typeface="Times New Roman" panose="02020603050405020304" pitchFamily="18" charset="0"/>
                <a:ea typeface="Calibri" panose="020F0502020204030204" pitchFamily="34" charset="0"/>
                <a:cs typeface="Arial" panose="020B0604020202020204" pitchFamily="34" charset="0"/>
              </a:rPr>
              <a:t> </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r>
              <a:rPr lang="en-US" sz="1800" dirty="0">
                <a:solidFill>
                  <a:srgbClr val="222222"/>
                </a:solidFill>
                <a:effectLst/>
                <a:latin typeface="Times New Roman" panose="02020603050405020304" pitchFamily="18" charset="0"/>
                <a:ea typeface="Calibri" panose="020F0502020204030204" pitchFamily="34" charset="0"/>
                <a:cs typeface="Arial" panose="020B0604020202020204" pitchFamily="34" charset="0"/>
              </a:rPr>
              <a:t>.</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xmlns="" val="22705020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C0F97F2-8B2A-4285-9247-D90613B2D9D1}"/>
              </a:ext>
            </a:extLst>
          </p:cNvPr>
          <p:cNvSpPr>
            <a:spLocks noGrp="1"/>
          </p:cNvSpPr>
          <p:nvPr>
            <p:ph type="title"/>
          </p:nvPr>
        </p:nvSpPr>
        <p:spPr>
          <a:xfrm>
            <a:off x="677334" y="1316182"/>
            <a:ext cx="8596668" cy="1320800"/>
          </a:xfrm>
        </p:spPr>
        <p:txBody>
          <a:bodyPr/>
          <a:lstStyle/>
          <a:p>
            <a:r>
              <a:rPr lang="en-US" sz="3600" b="1" dirty="0">
                <a:solidFill>
                  <a:schemeClr val="accent1">
                    <a:lumMod val="40000"/>
                    <a:lumOff val="60000"/>
                  </a:schemeClr>
                </a:solidFill>
                <a:effectLst/>
                <a:latin typeface="Times New Roman" panose="02020603050405020304" pitchFamily="18" charset="0"/>
                <a:ea typeface="Calibri" panose="020F0502020204030204" pitchFamily="34" charset="0"/>
                <a:cs typeface="Arial" panose="020B0604020202020204" pitchFamily="34" charset="0"/>
              </a:rPr>
              <a:t>1. Video Streaming </a:t>
            </a:r>
            <a:r>
              <a:rPr lang="en-IN" sz="3600" dirty="0">
                <a:solidFill>
                  <a:schemeClr val="tx1"/>
                </a:solidFill>
                <a:effectLst/>
                <a:latin typeface="Calibri" panose="020F0502020204030204" pitchFamily="34" charset="0"/>
                <a:ea typeface="Calibri" panose="020F0502020204030204" pitchFamily="34" charset="0"/>
                <a:cs typeface="Arial" panose="020B0604020202020204" pitchFamily="34" charset="0"/>
              </a:rPr>
              <a:t/>
            </a:r>
            <a:br>
              <a:rPr lang="en-IN" sz="3600" dirty="0">
                <a:solidFill>
                  <a:schemeClr val="tx1"/>
                </a:solidFill>
                <a:effectLst/>
                <a:latin typeface="Calibri" panose="020F0502020204030204" pitchFamily="34" charset="0"/>
                <a:ea typeface="Calibri" panose="020F0502020204030204" pitchFamily="34" charset="0"/>
                <a:cs typeface="Arial" panose="020B0604020202020204" pitchFamily="34" charset="0"/>
              </a:rPr>
            </a:br>
            <a:endParaRPr lang="en-IN" dirty="0"/>
          </a:p>
        </p:txBody>
      </p:sp>
      <p:sp>
        <p:nvSpPr>
          <p:cNvPr id="3" name="Content Placeholder 2">
            <a:extLst>
              <a:ext uri="{FF2B5EF4-FFF2-40B4-BE49-F238E27FC236}">
                <a16:creationId xmlns:a16="http://schemas.microsoft.com/office/drawing/2014/main" xmlns="" id="{8BEFB5F3-BF72-4EC1-B53A-03A25787D8C8}"/>
              </a:ext>
            </a:extLst>
          </p:cNvPr>
          <p:cNvSpPr>
            <a:spLocks noGrp="1"/>
          </p:cNvSpPr>
          <p:nvPr>
            <p:ph idx="1"/>
          </p:nvPr>
        </p:nvSpPr>
        <p:spPr>
          <a:xfrm>
            <a:off x="677334" y="2512291"/>
            <a:ext cx="8596668" cy="3880773"/>
          </a:xfrm>
          <a:ln>
            <a:solidFill>
              <a:schemeClr val="tx1"/>
            </a:solidFill>
          </a:ln>
        </p:spPr>
        <p:txBody>
          <a:bodyPr/>
          <a:lstStyle/>
          <a:p>
            <a:pPr marL="0" indent="0">
              <a:buNone/>
            </a:pPr>
            <a:r>
              <a:rPr lang="en-IN" b="0" i="0" dirty="0">
                <a:solidFill>
                  <a:schemeClr val="tx1"/>
                </a:solidFill>
                <a:effectLst/>
                <a:latin typeface="SourceSansPro"/>
              </a:rPr>
              <a:t>By video streaming </a:t>
            </a:r>
            <a:r>
              <a:rPr lang="en-IN" dirty="0">
                <a:solidFill>
                  <a:schemeClr val="tx1"/>
                </a:solidFill>
                <a:latin typeface="SourceSansPro"/>
              </a:rPr>
              <a:t>we </a:t>
            </a:r>
            <a:r>
              <a:rPr lang="en-IN" b="0" i="0" dirty="0">
                <a:solidFill>
                  <a:schemeClr val="tx1"/>
                </a:solidFill>
                <a:effectLst/>
                <a:latin typeface="SourceSansPro"/>
              </a:rPr>
              <a:t>allow users in different locations to communicate face-</a:t>
            </a:r>
            <a:r>
              <a:rPr lang="en-IN" dirty="0">
                <a:solidFill>
                  <a:schemeClr val="tx1"/>
                </a:solidFill>
                <a:latin typeface="SourceSansPro"/>
              </a:rPr>
              <a:t>to-face using live video stream</a:t>
            </a:r>
            <a:r>
              <a:rPr lang="en-IN" b="0" i="0" dirty="0">
                <a:solidFill>
                  <a:schemeClr val="tx1"/>
                </a:solidFill>
                <a:effectLst/>
                <a:latin typeface="SourceSansPro"/>
              </a:rPr>
              <a:t> without having to move to a single location together in a same virtual room. We </a:t>
            </a:r>
            <a:r>
              <a:rPr lang="en-IN" dirty="0">
                <a:solidFill>
                  <a:schemeClr val="tx1"/>
                </a:solidFill>
                <a:latin typeface="SourceSansPro"/>
              </a:rPr>
              <a:t>can also control the stream using on-screen button. </a:t>
            </a:r>
            <a:r>
              <a:rPr lang="en-IN" b="0" i="0" dirty="0">
                <a:solidFill>
                  <a:schemeClr val="tx1"/>
                </a:solidFill>
                <a:effectLst/>
                <a:latin typeface="SourceSansPro"/>
              </a:rPr>
              <a:t>This technology is particularly convenient for business users in different cities or even different countries because it saves time, expenses, and hassles associated with business travel. Uses for video conferencing include holding routine meetings, </a:t>
            </a:r>
            <a:r>
              <a:rPr lang="en-IN" b="0" i="0" dirty="0" smtClean="0">
                <a:solidFill>
                  <a:schemeClr val="tx1"/>
                </a:solidFill>
                <a:effectLst/>
                <a:latin typeface="SourceSansPro"/>
              </a:rPr>
              <a:t>negotiating</a:t>
            </a:r>
            <a:r>
              <a:rPr lang="en-IN" b="0" i="0" dirty="0">
                <a:solidFill>
                  <a:schemeClr val="tx1"/>
                </a:solidFill>
                <a:effectLst/>
                <a:latin typeface="SourceSansPro"/>
              </a:rPr>
              <a:t> business deals, and interviewing job candidates.</a:t>
            </a:r>
            <a:endParaRPr lang="en-IN" dirty="0">
              <a:solidFill>
                <a:schemeClr val="tx1"/>
              </a:solidFill>
            </a:endParaRPr>
          </a:p>
        </p:txBody>
      </p:sp>
    </p:spTree>
    <p:extLst>
      <p:ext uri="{BB962C8B-B14F-4D97-AF65-F5344CB8AC3E}">
        <p14:creationId xmlns:p14="http://schemas.microsoft.com/office/powerpoint/2010/main" xmlns="" val="175801251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C0F97F2-8B2A-4285-9247-D90613B2D9D1}"/>
              </a:ext>
            </a:extLst>
          </p:cNvPr>
          <p:cNvSpPr>
            <a:spLocks noGrp="1"/>
          </p:cNvSpPr>
          <p:nvPr>
            <p:ph type="title"/>
          </p:nvPr>
        </p:nvSpPr>
        <p:spPr>
          <a:xfrm>
            <a:off x="677334" y="1316182"/>
            <a:ext cx="8596668" cy="1320800"/>
          </a:xfrm>
        </p:spPr>
        <p:txBody>
          <a:bodyPr/>
          <a:lstStyle/>
          <a:p>
            <a:r>
              <a:rPr lang="en-US" b="1" dirty="0">
                <a:solidFill>
                  <a:schemeClr val="accent1">
                    <a:lumMod val="40000"/>
                    <a:lumOff val="60000"/>
                  </a:schemeClr>
                </a:solidFill>
                <a:latin typeface="Times New Roman" panose="02020603050405020304" pitchFamily="18" charset="0"/>
                <a:ea typeface="Calibri" panose="020F0502020204030204" pitchFamily="34" charset="0"/>
                <a:cs typeface="Arial" panose="020B0604020202020204" pitchFamily="34" charset="0"/>
              </a:rPr>
              <a:t>2</a:t>
            </a:r>
            <a:r>
              <a:rPr lang="en-US" sz="3600" b="1" dirty="0">
                <a:solidFill>
                  <a:schemeClr val="accent1">
                    <a:lumMod val="40000"/>
                    <a:lumOff val="60000"/>
                  </a:schemeClr>
                </a:solidFill>
                <a:effectLst/>
                <a:latin typeface="Times New Roman" panose="02020603050405020304" pitchFamily="18" charset="0"/>
                <a:ea typeface="Calibri" panose="020F0502020204030204" pitchFamily="34" charset="0"/>
                <a:cs typeface="Arial" panose="020B0604020202020204" pitchFamily="34" charset="0"/>
              </a:rPr>
              <a:t>. </a:t>
            </a:r>
            <a:r>
              <a:rPr lang="en-US" b="1" dirty="0">
                <a:solidFill>
                  <a:schemeClr val="accent1">
                    <a:lumMod val="40000"/>
                    <a:lumOff val="60000"/>
                  </a:schemeClr>
                </a:solidFill>
                <a:latin typeface="Times New Roman" panose="02020603050405020304" pitchFamily="18" charset="0"/>
                <a:ea typeface="Calibri" panose="020F0502020204030204" pitchFamily="34" charset="0"/>
                <a:cs typeface="Arial" panose="020B0604020202020204" pitchFamily="34" charset="0"/>
              </a:rPr>
              <a:t>Audio </a:t>
            </a:r>
            <a:r>
              <a:rPr lang="en-US" sz="3600" b="1" dirty="0">
                <a:solidFill>
                  <a:schemeClr val="accent1">
                    <a:lumMod val="40000"/>
                    <a:lumOff val="60000"/>
                  </a:schemeClr>
                </a:solidFill>
                <a:effectLst/>
                <a:latin typeface="Times New Roman" panose="02020603050405020304" pitchFamily="18" charset="0"/>
                <a:ea typeface="Calibri" panose="020F0502020204030204" pitchFamily="34" charset="0"/>
                <a:cs typeface="Arial" panose="020B0604020202020204" pitchFamily="34" charset="0"/>
              </a:rPr>
              <a:t>Streaming </a:t>
            </a:r>
            <a:r>
              <a:rPr lang="en-IN" sz="3600" dirty="0">
                <a:solidFill>
                  <a:schemeClr val="tx1"/>
                </a:solidFill>
                <a:effectLst/>
                <a:latin typeface="Calibri" panose="020F0502020204030204" pitchFamily="34" charset="0"/>
                <a:ea typeface="Calibri" panose="020F0502020204030204" pitchFamily="34" charset="0"/>
                <a:cs typeface="Arial" panose="020B0604020202020204" pitchFamily="34" charset="0"/>
              </a:rPr>
              <a:t/>
            </a:r>
            <a:br>
              <a:rPr lang="en-IN" sz="3600" dirty="0">
                <a:solidFill>
                  <a:schemeClr val="tx1"/>
                </a:solidFill>
                <a:effectLst/>
                <a:latin typeface="Calibri" panose="020F0502020204030204" pitchFamily="34" charset="0"/>
                <a:ea typeface="Calibri" panose="020F0502020204030204" pitchFamily="34" charset="0"/>
                <a:cs typeface="Arial" panose="020B0604020202020204" pitchFamily="34" charset="0"/>
              </a:rPr>
            </a:br>
            <a:endParaRPr lang="en-IN" dirty="0"/>
          </a:p>
        </p:txBody>
      </p:sp>
      <p:sp>
        <p:nvSpPr>
          <p:cNvPr id="3" name="Content Placeholder 2">
            <a:extLst>
              <a:ext uri="{FF2B5EF4-FFF2-40B4-BE49-F238E27FC236}">
                <a16:creationId xmlns:a16="http://schemas.microsoft.com/office/drawing/2014/main" xmlns="" id="{8BEFB5F3-BF72-4EC1-B53A-03A25787D8C8}"/>
              </a:ext>
            </a:extLst>
          </p:cNvPr>
          <p:cNvSpPr>
            <a:spLocks noGrp="1"/>
          </p:cNvSpPr>
          <p:nvPr>
            <p:ph idx="1"/>
          </p:nvPr>
        </p:nvSpPr>
        <p:spPr>
          <a:xfrm>
            <a:off x="677334" y="2512291"/>
            <a:ext cx="8596668" cy="3880773"/>
          </a:xfrm>
        </p:spPr>
        <p:txBody>
          <a:bodyPr/>
          <a:lstStyle/>
          <a:p>
            <a:pPr marL="0" indent="0">
              <a:buNone/>
            </a:pPr>
            <a:r>
              <a:rPr lang="en-IN" b="0" i="0" dirty="0">
                <a:solidFill>
                  <a:schemeClr val="tx1"/>
                </a:solidFill>
                <a:effectLst/>
                <a:latin typeface="SourceSansPro"/>
              </a:rPr>
              <a:t>By audio streaming </a:t>
            </a:r>
            <a:r>
              <a:rPr lang="en-IN" dirty="0">
                <a:solidFill>
                  <a:schemeClr val="tx1"/>
                </a:solidFill>
                <a:latin typeface="SourceSansPro"/>
              </a:rPr>
              <a:t>we </a:t>
            </a:r>
            <a:r>
              <a:rPr lang="en-IN" b="0" i="0" dirty="0">
                <a:solidFill>
                  <a:schemeClr val="tx1"/>
                </a:solidFill>
                <a:effectLst/>
                <a:latin typeface="SourceSansPro"/>
              </a:rPr>
              <a:t>allow users in different locations to communicate through audio</a:t>
            </a:r>
            <a:r>
              <a:rPr lang="en-IN" dirty="0">
                <a:solidFill>
                  <a:schemeClr val="tx1"/>
                </a:solidFill>
                <a:latin typeface="SourceSansPro"/>
              </a:rPr>
              <a:t> using live real-time audio stream</a:t>
            </a:r>
            <a:r>
              <a:rPr lang="en-IN" b="0" i="0" dirty="0">
                <a:solidFill>
                  <a:schemeClr val="tx1"/>
                </a:solidFill>
                <a:effectLst/>
                <a:latin typeface="SourceSansPro"/>
              </a:rPr>
              <a:t> without having to move to a single location together in a same virtual room. We </a:t>
            </a:r>
            <a:r>
              <a:rPr lang="en-IN" dirty="0">
                <a:solidFill>
                  <a:schemeClr val="tx1"/>
                </a:solidFill>
                <a:latin typeface="SourceSansPro"/>
              </a:rPr>
              <a:t>can also control the stream using on-screen button. </a:t>
            </a:r>
            <a:r>
              <a:rPr lang="en-IN" b="0" i="0" dirty="0">
                <a:solidFill>
                  <a:schemeClr val="tx1"/>
                </a:solidFill>
                <a:effectLst/>
                <a:latin typeface="SourceSansPro"/>
              </a:rPr>
              <a:t>This technology works parallelly</a:t>
            </a:r>
            <a:r>
              <a:rPr lang="en-IN" dirty="0">
                <a:solidFill>
                  <a:schemeClr val="tx1"/>
                </a:solidFill>
                <a:latin typeface="SourceSansPro"/>
              </a:rPr>
              <a:t> with the video stream and support fully functional Audio-Video </a:t>
            </a:r>
            <a:r>
              <a:rPr lang="en-IN" dirty="0" smtClean="0">
                <a:solidFill>
                  <a:schemeClr val="tx1"/>
                </a:solidFill>
                <a:latin typeface="SourceSansPro"/>
              </a:rPr>
              <a:t>Conference</a:t>
            </a:r>
            <a:r>
              <a:rPr lang="en-IN" dirty="0">
                <a:solidFill>
                  <a:schemeClr val="tx1"/>
                </a:solidFill>
                <a:latin typeface="SourceSansPro"/>
              </a:rPr>
              <a:t>. </a:t>
            </a:r>
            <a:endParaRPr lang="en-IN" dirty="0">
              <a:solidFill>
                <a:schemeClr val="tx1"/>
              </a:solidFill>
            </a:endParaRPr>
          </a:p>
        </p:txBody>
      </p:sp>
    </p:spTree>
    <p:extLst>
      <p:ext uri="{BB962C8B-B14F-4D97-AF65-F5344CB8AC3E}">
        <p14:creationId xmlns:p14="http://schemas.microsoft.com/office/powerpoint/2010/main" xmlns="" val="238864566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C0F97F2-8B2A-4285-9247-D90613B2D9D1}"/>
              </a:ext>
            </a:extLst>
          </p:cNvPr>
          <p:cNvSpPr>
            <a:spLocks noGrp="1"/>
          </p:cNvSpPr>
          <p:nvPr>
            <p:ph type="title"/>
          </p:nvPr>
        </p:nvSpPr>
        <p:spPr>
          <a:xfrm>
            <a:off x="677334" y="1656427"/>
            <a:ext cx="8596668" cy="1320800"/>
          </a:xfrm>
        </p:spPr>
        <p:txBody>
          <a:bodyPr/>
          <a:lstStyle/>
          <a:p>
            <a:r>
              <a:rPr lang="en-US" b="1" dirty="0">
                <a:solidFill>
                  <a:schemeClr val="accent1">
                    <a:lumMod val="40000"/>
                    <a:lumOff val="60000"/>
                  </a:schemeClr>
                </a:solidFill>
                <a:latin typeface="Times New Roman" panose="02020603050405020304" pitchFamily="18" charset="0"/>
                <a:ea typeface="Calibri" panose="020F0502020204030204" pitchFamily="34" charset="0"/>
                <a:cs typeface="Arial" panose="020B0604020202020204" pitchFamily="34" charset="0"/>
              </a:rPr>
              <a:t>3. Real Time Chatting</a:t>
            </a:r>
            <a:r>
              <a:rPr lang="en-IN" sz="3600" dirty="0">
                <a:solidFill>
                  <a:schemeClr val="tx1"/>
                </a:solidFill>
                <a:effectLst/>
                <a:latin typeface="Calibri" panose="020F0502020204030204" pitchFamily="34" charset="0"/>
                <a:ea typeface="Calibri" panose="020F0502020204030204" pitchFamily="34" charset="0"/>
                <a:cs typeface="Arial" panose="020B0604020202020204" pitchFamily="34" charset="0"/>
              </a:rPr>
              <a:t/>
            </a:r>
            <a:br>
              <a:rPr lang="en-IN" sz="3600" dirty="0">
                <a:solidFill>
                  <a:schemeClr val="tx1"/>
                </a:solidFill>
                <a:effectLst/>
                <a:latin typeface="Calibri" panose="020F0502020204030204" pitchFamily="34" charset="0"/>
                <a:ea typeface="Calibri" panose="020F0502020204030204" pitchFamily="34" charset="0"/>
                <a:cs typeface="Arial" panose="020B0604020202020204" pitchFamily="34" charset="0"/>
              </a:rPr>
            </a:br>
            <a:endParaRPr lang="en-IN" dirty="0"/>
          </a:p>
        </p:txBody>
      </p:sp>
      <p:sp>
        <p:nvSpPr>
          <p:cNvPr id="3" name="Content Placeholder 2">
            <a:extLst>
              <a:ext uri="{FF2B5EF4-FFF2-40B4-BE49-F238E27FC236}">
                <a16:creationId xmlns:a16="http://schemas.microsoft.com/office/drawing/2014/main" xmlns="" id="{8BEFB5F3-BF72-4EC1-B53A-03A25787D8C8}"/>
              </a:ext>
            </a:extLst>
          </p:cNvPr>
          <p:cNvSpPr>
            <a:spLocks noGrp="1"/>
          </p:cNvSpPr>
          <p:nvPr>
            <p:ph idx="1"/>
          </p:nvPr>
        </p:nvSpPr>
        <p:spPr>
          <a:xfrm>
            <a:off x="677334" y="2977227"/>
            <a:ext cx="8596668" cy="3880773"/>
          </a:xfrm>
        </p:spPr>
        <p:txBody>
          <a:bodyPr/>
          <a:lstStyle/>
          <a:p>
            <a:pPr marL="0" indent="0">
              <a:buNone/>
            </a:pPr>
            <a:r>
              <a:rPr lang="en-IN" b="0" i="0" dirty="0">
                <a:solidFill>
                  <a:schemeClr val="tx1"/>
                </a:solidFill>
                <a:effectLst/>
                <a:latin typeface="SourceSansPro"/>
              </a:rPr>
              <a:t>By this technology, </a:t>
            </a:r>
            <a:r>
              <a:rPr lang="en-IN" dirty="0">
                <a:solidFill>
                  <a:schemeClr val="tx1"/>
                </a:solidFill>
                <a:latin typeface="SourceSansPro"/>
              </a:rPr>
              <a:t>we </a:t>
            </a:r>
            <a:r>
              <a:rPr lang="en-IN" b="0" i="0" dirty="0">
                <a:solidFill>
                  <a:schemeClr val="tx1"/>
                </a:solidFill>
                <a:effectLst/>
                <a:latin typeface="SourceSansPro"/>
              </a:rPr>
              <a:t>allow users to communicate in real-time via text messages in the chat box attached in the app. </a:t>
            </a:r>
            <a:r>
              <a:rPr lang="en-IN" dirty="0">
                <a:solidFill>
                  <a:schemeClr val="tx1"/>
                </a:solidFill>
                <a:latin typeface="SourceSansPro"/>
              </a:rPr>
              <a:t>This helps users to ask their doubts, discuss them and send messages. </a:t>
            </a:r>
            <a:r>
              <a:rPr lang="en-IN" b="0" i="0" dirty="0">
                <a:solidFill>
                  <a:schemeClr val="tx1"/>
                </a:solidFill>
                <a:effectLst/>
                <a:latin typeface="SourceSansPro"/>
              </a:rPr>
              <a:t>This feature help to conduct non verbal communication </a:t>
            </a:r>
            <a:r>
              <a:rPr lang="en-IN" dirty="0">
                <a:solidFill>
                  <a:schemeClr val="tx1"/>
                </a:solidFill>
                <a:latin typeface="SourceSansPro"/>
              </a:rPr>
              <a:t>and thus increases </a:t>
            </a:r>
            <a:r>
              <a:rPr lang="en-IN">
                <a:solidFill>
                  <a:schemeClr val="tx1"/>
                </a:solidFill>
                <a:latin typeface="SourceSansPro"/>
              </a:rPr>
              <a:t>the functionality of the app.</a:t>
            </a:r>
            <a:endParaRPr lang="en-IN" dirty="0">
              <a:solidFill>
                <a:schemeClr val="tx1"/>
              </a:solidFill>
            </a:endParaRPr>
          </a:p>
          <a:p>
            <a:pPr marL="0" indent="0">
              <a:buNone/>
            </a:pPr>
            <a:endParaRPr lang="en-IN" dirty="0">
              <a:solidFill>
                <a:schemeClr val="tx1"/>
              </a:solidFill>
            </a:endParaRPr>
          </a:p>
        </p:txBody>
      </p:sp>
    </p:spTree>
    <p:extLst>
      <p:ext uri="{BB962C8B-B14F-4D97-AF65-F5344CB8AC3E}">
        <p14:creationId xmlns:p14="http://schemas.microsoft.com/office/powerpoint/2010/main" xmlns="" val="262263073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CEC6AE0E-73A6-4FDD-B403-43678097E7E7}"/>
              </a:ext>
            </a:extLst>
          </p:cNvPr>
          <p:cNvSpPr txBox="1"/>
          <p:nvPr/>
        </p:nvSpPr>
        <p:spPr>
          <a:xfrm>
            <a:off x="971281" y="744162"/>
            <a:ext cx="6842080" cy="4922886"/>
          </a:xfrm>
          <a:prstGeom prst="rect">
            <a:avLst/>
          </a:prstGeom>
          <a:noFill/>
        </p:spPr>
        <p:txBody>
          <a:bodyPr wrap="square" rtlCol="0">
            <a:spAutoFit/>
          </a:bodyPr>
          <a:lstStyle/>
          <a:p>
            <a:pPr>
              <a:lnSpc>
                <a:spcPct val="115000"/>
              </a:lnSpc>
              <a:spcAft>
                <a:spcPts val="1000"/>
              </a:spcAft>
              <a:buClr>
                <a:schemeClr val="accent1"/>
              </a:buClr>
            </a:pPr>
            <a:r>
              <a:rPr lang="en-US"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Hardware Requirements: </a:t>
            </a:r>
          </a:p>
          <a:p>
            <a:pPr>
              <a:lnSpc>
                <a:spcPts val="685"/>
              </a:lnSpc>
            </a:pPr>
            <a:r>
              <a:rPr lang="en-IN" sz="1800" dirty="0">
                <a:effectLst/>
                <a:latin typeface="Symbol" panose="05050102010706020507" pitchFamily="18" charset="2"/>
                <a:ea typeface="Symbol" panose="05050102010706020507" pitchFamily="18" charset="2"/>
                <a:cs typeface="Arial" panose="020B0604020202020204" pitchFamily="34" charset="0"/>
              </a:rPr>
              <a:t> </a:t>
            </a:r>
            <a:r>
              <a:rPr lang="en-IN" sz="1800" dirty="0">
                <a:effectLst/>
                <a:latin typeface="Times New Roman" panose="02020603050405020304" pitchFamily="18" charset="0"/>
                <a:ea typeface="Times New Roman" panose="02020603050405020304" pitchFamily="18" charset="0"/>
                <a:cs typeface="Arial" panose="020B0604020202020204" pitchFamily="34" charset="0"/>
              </a:rPr>
              <a:t> </a:t>
            </a:r>
            <a:endParaRPr lang="en-IN" sz="1800" dirty="0">
              <a:solidFill>
                <a:srgbClr val="0070C0"/>
              </a:solidFill>
              <a:effectLst/>
              <a:latin typeface="Calibri" panose="020F0502020204030204" pitchFamily="34" charset="0"/>
              <a:ea typeface="Calibri" panose="020F0502020204030204" pitchFamily="34" charset="0"/>
              <a:cs typeface="Arial" panose="020B0604020202020204" pitchFamily="34" charset="0"/>
            </a:endParaRPr>
          </a:p>
          <a:p>
            <a:pPr marL="342900" indent="-342900">
              <a:lnSpc>
                <a:spcPct val="115000"/>
              </a:lnSpc>
              <a:buClr>
                <a:schemeClr val="accent1">
                  <a:lumMod val="60000"/>
                  <a:lumOff val="40000"/>
                </a:schemeClr>
              </a:buClr>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Arial" panose="020B0604020202020204" pitchFamily="34" charset="0"/>
              </a:rPr>
              <a:t>Processor i3 (7</a:t>
            </a:r>
            <a:r>
              <a:rPr lang="en-IN" sz="1800" baseline="30000" dirty="0">
                <a:effectLst/>
                <a:latin typeface="Times New Roman" panose="02020603050405020304" pitchFamily="18" charset="0"/>
                <a:ea typeface="Times New Roman" panose="02020603050405020304" pitchFamily="18" charset="0"/>
                <a:cs typeface="Arial" panose="020B0604020202020204" pitchFamily="34" charset="0"/>
              </a:rPr>
              <a:t>th</a:t>
            </a:r>
            <a:r>
              <a:rPr lang="en-IN" sz="1800" dirty="0">
                <a:effectLst/>
                <a:latin typeface="Times New Roman" panose="02020603050405020304" pitchFamily="18" charset="0"/>
                <a:ea typeface="Times New Roman" panose="02020603050405020304" pitchFamily="18" charset="0"/>
                <a:cs typeface="Arial" panose="020B0604020202020204" pitchFamily="34" charset="0"/>
              </a:rPr>
              <a:t> Gen)</a:t>
            </a:r>
            <a:r>
              <a:rPr lang="en-IN" dirty="0">
                <a:latin typeface="Calibri" panose="020F0502020204030204" pitchFamily="34" charset="0"/>
                <a:ea typeface="Times New Roman" panose="02020603050405020304" pitchFamily="18" charset="0"/>
                <a:cs typeface="Arial" panose="020B0604020202020204" pitchFamily="34" charset="0"/>
              </a:rPr>
              <a:t> or </a:t>
            </a:r>
            <a:r>
              <a:rPr lang="en-US" sz="1800" dirty="0">
                <a:effectLst/>
                <a:latin typeface="Times New Roman" panose="02020603050405020304" pitchFamily="18" charset="0"/>
                <a:ea typeface="Verdana" panose="020B0604030504040204" pitchFamily="34" charset="0"/>
                <a:cs typeface="Arial" panose="020B0604020202020204" pitchFamily="34" charset="0"/>
              </a:rPr>
              <a:t>AMD A6-7310 APU processor</a:t>
            </a:r>
          </a:p>
          <a:p>
            <a:pPr marL="342900" indent="-342900">
              <a:lnSpc>
                <a:spcPct val="115000"/>
              </a:lnSpc>
              <a:buClr>
                <a:schemeClr val="accent1">
                  <a:lumMod val="60000"/>
                  <a:lumOff val="40000"/>
                </a:schemeClr>
              </a:buClr>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Arial" panose="020B0604020202020204" pitchFamily="34" charset="0"/>
              </a:rPr>
              <a:t>2 GB RAM</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buClr>
                <a:schemeClr val="accent1">
                  <a:lumMod val="60000"/>
                  <a:lumOff val="40000"/>
                </a:schemeClr>
              </a:buClr>
              <a:buFont typeface="Arial" panose="020B0604020202020204" pitchFamily="34" charset="0"/>
              <a:buChar char="•"/>
            </a:pPr>
            <a:r>
              <a:rPr lang="en-US" sz="1800" dirty="0">
                <a:effectLst/>
                <a:latin typeface="Times New Roman" panose="02020603050405020304" pitchFamily="18" charset="0"/>
                <a:ea typeface="Verdana" panose="020B0604030504040204" pitchFamily="34" charset="0"/>
                <a:cs typeface="Arial" panose="020B0604020202020204" pitchFamily="34" charset="0"/>
              </a:rPr>
              <a:t>1GHz or more</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buClr>
                <a:schemeClr val="accent1">
                  <a:lumMod val="60000"/>
                  <a:lumOff val="40000"/>
                </a:schemeClr>
              </a:buClr>
              <a:buFont typeface="Arial" panose="020B0604020202020204" pitchFamily="34" charset="0"/>
              <a:buChar char="•"/>
            </a:pPr>
            <a:r>
              <a:rPr lang="en-US" sz="1800" dirty="0">
                <a:effectLst/>
                <a:latin typeface="Times New Roman" panose="02020603050405020304" pitchFamily="18" charset="0"/>
                <a:ea typeface="Verdana" panose="020B0604030504040204" pitchFamily="34" charset="0"/>
                <a:cs typeface="Arial" panose="020B0604020202020204" pitchFamily="34" charset="0"/>
              </a:rPr>
              <a:t>64-bit Operating System</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Arial" panose="020B0604020202020204" pitchFamily="34" charset="0"/>
              <a:buChar char="•"/>
            </a:pPr>
            <a:r>
              <a:rPr lang="en-US" sz="1800" dirty="0">
                <a:effectLst/>
                <a:latin typeface="Times New Roman" panose="02020603050405020304" pitchFamily="18" charset="0"/>
                <a:ea typeface="Verdana" panose="020B0604030504040204" pitchFamily="34" charset="0"/>
                <a:cs typeface="Arial" panose="020B0604020202020204" pitchFamily="34" charset="0"/>
              </a:rPr>
              <a:t>minimum 25 GB Hard Disk Space</a:t>
            </a:r>
          </a:p>
          <a:p>
            <a:pPr marL="342900" lvl="0" indent="-342900">
              <a:lnSpc>
                <a:spcPct val="115000"/>
              </a:lnSpc>
              <a:spcAft>
                <a:spcPts val="1000"/>
              </a:spcAft>
              <a:buClr>
                <a:schemeClr val="accent1">
                  <a:lumMod val="60000"/>
                  <a:lumOff val="40000"/>
                </a:schemeClr>
              </a:buClr>
              <a:buFont typeface="Arial" panose="020B0604020202020204" pitchFamily="34" charset="0"/>
              <a:buChar char="•"/>
            </a:pPr>
            <a:r>
              <a:rPr lang="en-US" dirty="0">
                <a:latin typeface="Times New Roman" panose="02020603050405020304" pitchFamily="18" charset="0"/>
                <a:ea typeface="Verdana" panose="020B0604030504040204" pitchFamily="34" charset="0"/>
                <a:cs typeface="Arial" panose="020B0604020202020204" pitchFamily="34" charset="0"/>
              </a:rPr>
              <a:t>Internet Connection</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1000"/>
              </a:spcAft>
              <a:buClr>
                <a:schemeClr val="accent1"/>
              </a:buClr>
            </a:pP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1000"/>
              </a:spcAft>
              <a:buClr>
                <a:schemeClr val="accent1"/>
              </a:buClr>
            </a:pPr>
            <a:r>
              <a:rPr lang="en-US"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Software Requirements:</a:t>
            </a:r>
            <a:endParaRPr lang="en-IN" sz="1800"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buClr>
                <a:schemeClr val="accent1">
                  <a:lumMod val="60000"/>
                  <a:lumOff val="40000"/>
                </a:schemeClr>
              </a:buClr>
              <a:buFont typeface="Arial" panose="020B0604020202020204" pitchFamily="34" charset="0"/>
              <a:buChar char="•"/>
            </a:pPr>
            <a:r>
              <a:rPr lang="en-US" sz="1800" dirty="0">
                <a:effectLst/>
                <a:latin typeface="Times New Roman" panose="02020603050405020304" pitchFamily="18" charset="0"/>
                <a:ea typeface="Verdana" panose="020B0604030504040204" pitchFamily="34" charset="0"/>
                <a:cs typeface="Arial" panose="020B0604020202020204" pitchFamily="34" charset="0"/>
              </a:rPr>
              <a:t>Editor : </a:t>
            </a:r>
            <a:r>
              <a:rPr lang="en-US" dirty="0">
                <a:latin typeface="Times New Roman" panose="02020603050405020304" pitchFamily="18" charset="0"/>
                <a:ea typeface="Verdana" panose="020B0604030504040204" pitchFamily="34" charset="0"/>
                <a:cs typeface="Arial" panose="020B0604020202020204" pitchFamily="34" charset="0"/>
              </a:rPr>
              <a:t>Visual Studio Code </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buClr>
                <a:schemeClr val="accent1">
                  <a:lumMod val="60000"/>
                  <a:lumOff val="40000"/>
                </a:schemeClr>
              </a:buClr>
              <a:buFont typeface="Arial" panose="020B0604020202020204" pitchFamily="34" charset="0"/>
              <a:buChar char="•"/>
            </a:pPr>
            <a:r>
              <a:rPr lang="en-US" sz="1800" dirty="0">
                <a:effectLst/>
                <a:latin typeface="Times New Roman" panose="02020603050405020304" pitchFamily="18" charset="0"/>
                <a:ea typeface="Verdana" panose="020B0604030504040204" pitchFamily="34" charset="0"/>
                <a:cs typeface="Arial" panose="020B0604020202020204" pitchFamily="34" charset="0"/>
              </a:rPr>
              <a:t>Web browser : Google Chrome </a:t>
            </a:r>
          </a:p>
          <a:p>
            <a:pPr marL="342900" lvl="0" indent="-342900">
              <a:lnSpc>
                <a:spcPct val="115000"/>
              </a:lnSpc>
              <a:buClr>
                <a:schemeClr val="accent1">
                  <a:lumMod val="60000"/>
                  <a:lumOff val="40000"/>
                </a:schemeClr>
              </a:buClr>
              <a:buFont typeface="Arial" panose="020B0604020202020204" pitchFamily="34" charset="0"/>
              <a:buChar char="•"/>
            </a:pPr>
            <a:r>
              <a:rPr lang="en-US" dirty="0">
                <a:latin typeface="Times New Roman" panose="02020603050405020304" pitchFamily="18" charset="0"/>
                <a:ea typeface="Verdana" panose="020B0604030504040204" pitchFamily="34" charset="0"/>
                <a:cs typeface="Arial" panose="020B0604020202020204" pitchFamily="34" charset="0"/>
              </a:rPr>
              <a:t>Node.js</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marL="285750" indent="-285750">
              <a:buClr>
                <a:schemeClr val="accent1"/>
              </a:buClr>
              <a:buFont typeface="Arial" panose="020B0604020202020204" pitchFamily="34" charset="0"/>
              <a:buChar char="•"/>
            </a:pPr>
            <a:endParaRPr lang="en-IN" dirty="0"/>
          </a:p>
        </p:txBody>
      </p:sp>
    </p:spTree>
    <p:extLst>
      <p:ext uri="{BB962C8B-B14F-4D97-AF65-F5344CB8AC3E}">
        <p14:creationId xmlns:p14="http://schemas.microsoft.com/office/powerpoint/2010/main" xmlns="" val="1664893022"/>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xmlns="" name="Facet" id="{C0C680CD-088A-49FC-A102-D699147F32B2}" vid="{8C59B386-999D-4CB6-B907-9F3997C027C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882</TotalTime>
  <Words>794</Words>
  <Application>Microsoft Office PowerPoint</Application>
  <PresentationFormat>Custom</PresentationFormat>
  <Paragraphs>114</Paragraphs>
  <Slides>39</Slides>
  <Notes>0</Notes>
  <HiddenSlides>0</HiddenSlides>
  <MMClips>0</MMClips>
  <ScaleCrop>false</ScaleCrop>
  <HeadingPairs>
    <vt:vector size="4" baseType="variant">
      <vt:variant>
        <vt:lpstr>Theme</vt:lpstr>
      </vt:variant>
      <vt:variant>
        <vt:i4>1</vt:i4>
      </vt:variant>
      <vt:variant>
        <vt:lpstr>Slide Titles</vt:lpstr>
      </vt:variant>
      <vt:variant>
        <vt:i4>39</vt:i4>
      </vt:variant>
    </vt:vector>
  </HeadingPairs>
  <TitlesOfParts>
    <vt:vector size="40" baseType="lpstr">
      <vt:lpstr>Facet</vt:lpstr>
      <vt:lpstr>Slide 1</vt:lpstr>
      <vt:lpstr>Slide 2</vt:lpstr>
      <vt:lpstr>Introduction</vt:lpstr>
      <vt:lpstr>Problem Statement and Objective</vt:lpstr>
      <vt:lpstr>Projects has 3 functionalities </vt:lpstr>
      <vt:lpstr>1. Video Streaming  </vt:lpstr>
      <vt:lpstr>2. Audio Streaming  </vt:lpstr>
      <vt:lpstr>3. Real Time Chatting </vt:lpstr>
      <vt:lpstr>Slide 9</vt:lpstr>
      <vt:lpstr>Technical Knowledge required </vt:lpstr>
      <vt:lpstr>Slide 11</vt:lpstr>
      <vt:lpstr>Slide 12</vt:lpstr>
      <vt:lpstr>Slide 13</vt:lpstr>
      <vt:lpstr>Slide 14</vt:lpstr>
      <vt:lpstr>Slide 15</vt:lpstr>
      <vt:lpstr>Slide 16</vt:lpstr>
      <vt:lpstr>Slide 17</vt:lpstr>
      <vt:lpstr>Implementation Details </vt:lpstr>
      <vt:lpstr>Coding Screenshots</vt:lpstr>
      <vt:lpstr>Slide 20</vt:lpstr>
      <vt:lpstr>Slide 21</vt:lpstr>
      <vt:lpstr>Slide 22</vt:lpstr>
      <vt:lpstr>Slide 23</vt:lpstr>
      <vt:lpstr>Slide 24</vt:lpstr>
      <vt:lpstr>Implementation </vt:lpstr>
      <vt:lpstr>Slide 26</vt:lpstr>
      <vt:lpstr>Slide 27</vt:lpstr>
      <vt:lpstr>Slide 28</vt:lpstr>
      <vt:lpstr>Slide 29</vt:lpstr>
      <vt:lpstr>Slide 30</vt:lpstr>
      <vt:lpstr>Slide 31</vt:lpstr>
      <vt:lpstr>Slide 32</vt:lpstr>
      <vt:lpstr>Slide 33</vt:lpstr>
      <vt:lpstr>Slide 34</vt:lpstr>
      <vt:lpstr>Slide 35</vt:lpstr>
      <vt:lpstr>Limitations</vt:lpstr>
      <vt:lpstr>Future Scope</vt:lpstr>
      <vt:lpstr>GitHub Link: https://github.com/visheskeshari/ZoomClone</vt:lpstr>
      <vt:lpstr>Slide 39</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Static Restaurant Site</dc:title>
  <dc:creator>Vishes Keshari</dc:creator>
  <cp:lastModifiedBy>sonali srivastava</cp:lastModifiedBy>
  <cp:revision>60</cp:revision>
  <dcterms:created xsi:type="dcterms:W3CDTF">2020-09-11T13:55:42Z</dcterms:created>
  <dcterms:modified xsi:type="dcterms:W3CDTF">2020-11-25T13:51:56Z</dcterms:modified>
</cp:coreProperties>
</file>

<file path=docProps/thumbnail.jpeg>
</file>